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19"/>
  </p:notesMasterIdLst>
  <p:sldIdLst>
    <p:sldId id="287" r:id="rId2"/>
    <p:sldId id="285" r:id="rId3"/>
    <p:sldId id="271" r:id="rId4"/>
    <p:sldId id="269" r:id="rId5"/>
    <p:sldId id="265" r:id="rId6"/>
    <p:sldId id="288" r:id="rId7"/>
    <p:sldId id="289" r:id="rId8"/>
    <p:sldId id="264" r:id="rId9"/>
    <p:sldId id="270" r:id="rId10"/>
    <p:sldId id="283" r:id="rId11"/>
    <p:sldId id="280" r:id="rId12"/>
    <p:sldId id="257" r:id="rId13"/>
    <p:sldId id="279" r:id="rId14"/>
    <p:sldId id="282" r:id="rId15"/>
    <p:sldId id="281" r:id="rId16"/>
    <p:sldId id="261" r:id="rId17"/>
    <p:sldId id="25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E9B851-7863-4073-A593-B5F58623A116}">
          <p14:sldIdLst>
            <p14:sldId id="287"/>
            <p14:sldId id="285"/>
            <p14:sldId id="271"/>
            <p14:sldId id="269"/>
            <p14:sldId id="265"/>
            <p14:sldId id="288"/>
            <p14:sldId id="289"/>
            <p14:sldId id="264"/>
            <p14:sldId id="270"/>
          </p14:sldIdLst>
        </p14:section>
        <p14:section name="Untitled Section" id="{C64C0F4D-9A55-4255-8001-58A4A9624BA7}">
          <p14:sldIdLst>
            <p14:sldId id="283"/>
            <p14:sldId id="280"/>
            <p14:sldId id="257"/>
            <p14:sldId id="279"/>
            <p14:sldId id="282"/>
            <p14:sldId id="281"/>
            <p14:sldId id="261"/>
            <p14:sldId id="2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snapToGrid="0">
      <p:cViewPr varScale="1">
        <p:scale>
          <a:sx n="91" d="100"/>
          <a:sy n="91" d="100"/>
        </p:scale>
        <p:origin x="264" y="293"/>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Hall" userId="6bd7e4876b3bb08b" providerId="LiveId" clId="{F8142F26-02F6-453A-B9F9-7D72A21ADFA4}"/>
    <pc:docChg chg="modSld">
      <pc:chgData name="Rachel Hall" userId="6bd7e4876b3bb08b" providerId="LiveId" clId="{F8142F26-02F6-453A-B9F9-7D72A21ADFA4}" dt="2025-11-04T20:07:47.418" v="3" actId="20577"/>
      <pc:docMkLst>
        <pc:docMk/>
      </pc:docMkLst>
      <pc:sldChg chg="modSp mod">
        <pc:chgData name="Rachel Hall" userId="6bd7e4876b3bb08b" providerId="LiveId" clId="{F8142F26-02F6-453A-B9F9-7D72A21ADFA4}" dt="2025-11-04T20:07:47.418" v="3" actId="20577"/>
        <pc:sldMkLst>
          <pc:docMk/>
          <pc:sldMk cId="1374636345" sldId="287"/>
        </pc:sldMkLst>
        <pc:spChg chg="mod">
          <ac:chgData name="Rachel Hall" userId="6bd7e4876b3bb08b" providerId="LiveId" clId="{F8142F26-02F6-453A-B9F9-7D72A21ADFA4}" dt="2025-11-04T20:07:47.418" v="3" actId="20577"/>
          <ac:spMkLst>
            <pc:docMk/>
            <pc:sldMk cId="1374636345" sldId="287"/>
            <ac:spMk id="2" creationId="{C90B46F0-4CBD-C0B0-1911-2CE08DBF3A6B}"/>
          </ac:spMkLst>
        </pc:spChg>
        <pc:spChg chg="mod">
          <ac:chgData name="Rachel Hall" userId="6bd7e4876b3bb08b" providerId="LiveId" clId="{F8142F26-02F6-453A-B9F9-7D72A21ADFA4}" dt="2025-11-04T20:03:43.558" v="1" actId="1076"/>
          <ac:spMkLst>
            <pc:docMk/>
            <pc:sldMk cId="1374636345" sldId="287"/>
            <ac:spMk id="4" creationId="{F8690976-040A-85EE-AA89-F5EFA2861D6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BBC300-DDA4-4DFE-AD64-DA93BEF6BEC0}"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17345-EC00-4329-85F5-5840D55BDB7F}" type="slidenum">
              <a:rPr lang="en-US" smtClean="0"/>
              <a:t>‹#›</a:t>
            </a:fld>
            <a:endParaRPr lang="en-US"/>
          </a:p>
        </p:txBody>
      </p:sp>
    </p:spTree>
    <p:extLst>
      <p:ext uri="{BB962C8B-B14F-4D97-AF65-F5344CB8AC3E}">
        <p14:creationId xmlns:p14="http://schemas.microsoft.com/office/powerpoint/2010/main" val="187596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hotos.app.goo.gl/RHiYNHCaaQJ3xKGD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17345-EC00-4329-85F5-5840D55BDB7F}" type="slidenum">
              <a:rPr lang="en-US" smtClean="0"/>
              <a:t>4</a:t>
            </a:fld>
            <a:endParaRPr lang="en-US"/>
          </a:p>
        </p:txBody>
      </p:sp>
    </p:spTree>
    <p:extLst>
      <p:ext uri="{BB962C8B-B14F-4D97-AF65-F5344CB8AC3E}">
        <p14:creationId xmlns:p14="http://schemas.microsoft.com/office/powerpoint/2010/main" val="1493080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17345-EC00-4329-85F5-5840D55BDB7F}" type="slidenum">
              <a:rPr lang="en-US" smtClean="0"/>
              <a:t>9</a:t>
            </a:fld>
            <a:endParaRPr lang="en-US"/>
          </a:p>
        </p:txBody>
      </p:sp>
    </p:spTree>
    <p:extLst>
      <p:ext uri="{BB962C8B-B14F-4D97-AF65-F5344CB8AC3E}">
        <p14:creationId xmlns:p14="http://schemas.microsoft.com/office/powerpoint/2010/main" val="382468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17345-EC00-4329-85F5-5840D55BDB7F}" type="slidenum">
              <a:rPr lang="en-US" smtClean="0"/>
              <a:t>15</a:t>
            </a:fld>
            <a:endParaRPr lang="en-US"/>
          </a:p>
        </p:txBody>
      </p:sp>
    </p:spTree>
    <p:extLst>
      <p:ext uri="{BB962C8B-B14F-4D97-AF65-F5344CB8AC3E}">
        <p14:creationId xmlns:p14="http://schemas.microsoft.com/office/powerpoint/2010/main" val="263880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Observations of treatment today in Rogue River N.F. </a:t>
            </a:r>
          </a:p>
          <a:p>
            <a:br>
              <a:rPr lang="en-US"/>
            </a:br>
            <a:endParaRPr lang="en-US"/>
          </a:p>
          <a:p>
            <a:r>
              <a:rPr lang="en-US"/>
              <a:t>A photo review of a recently treated mixed conifers-deciduous forest and active prescribed burning. </a:t>
            </a:r>
          </a:p>
          <a:p>
            <a:r>
              <a:rPr lang="en-US"/>
              <a:t>The restoration of filtered sunlight resulted in respiration goals achieved, scaffolding removal to reduce crown fires, competitive vegetation and volatile fuel load reduction, including strategic removal of valuable timber to off- set cost of treatment (See red rings around stumps for diameter for size). </a:t>
            </a:r>
          </a:p>
          <a:p>
            <a:r>
              <a:rPr lang="en-US"/>
              <a:t>This restoration enhanced forest floor navigation for large mammals, including avian flight.</a:t>
            </a:r>
          </a:p>
          <a:p>
            <a:r>
              <a:rPr lang="en-US"/>
              <a:t>The probability of restoring maximum health to mycorrhizal colonies.</a:t>
            </a:r>
          </a:p>
          <a:p>
            <a:r>
              <a:rPr lang="en-US"/>
              <a:t>All this is due to less demands on the forest ecosystem, which reduces stress for the forest biota. </a:t>
            </a:r>
            <a:br>
              <a:rPr lang="en-US"/>
            </a:br>
            <a:r>
              <a:rPr lang="en-US"/>
              <a:t>A beautiful sight. </a:t>
            </a:r>
          </a:p>
          <a:p>
            <a:br>
              <a:rPr lang="en-US"/>
            </a:br>
            <a:endParaRPr lang="en-US"/>
          </a:p>
          <a:p>
            <a:r>
              <a:rPr lang="en-US"/>
              <a:t>It is only a 2.5 X .5 mile skiff of treatment, but spot on by FUS observations.</a:t>
            </a:r>
          </a:p>
          <a:p>
            <a:br>
              <a:rPr lang="en-US"/>
            </a:br>
            <a:endParaRPr lang="en-US"/>
          </a:p>
          <a:p>
            <a:r>
              <a:rPr lang="en-US"/>
              <a:t>Note to Dylan and Greg-.</a:t>
            </a:r>
          </a:p>
          <a:p>
            <a:r>
              <a:rPr lang="en-US"/>
              <a:t>About five summers ago the Tribal leader in Klamath  stated in our forest field trip of his memories hunting elk with his father in Fremont/</a:t>
            </a:r>
            <a:r>
              <a:rPr lang="en-US" err="1"/>
              <a:t>Winema</a:t>
            </a:r>
            <a:r>
              <a:rPr lang="en-US"/>
              <a:t> NF.</a:t>
            </a:r>
          </a:p>
          <a:p>
            <a:r>
              <a:rPr lang="en-US"/>
              <a:t>He said that they could drive his dads jeep through the forest off road, as in through the dry forest, like these photos show.</a:t>
            </a:r>
          </a:p>
          <a:p>
            <a:br>
              <a:rPr lang="en-US"/>
            </a:br>
            <a:endParaRPr lang="en-US"/>
          </a:p>
          <a:p>
            <a:r>
              <a:rPr lang="en-US"/>
              <a:t>This is that. </a:t>
            </a:r>
          </a:p>
          <a:p>
            <a:br>
              <a:rPr lang="en-US"/>
            </a:br>
            <a:endParaRPr lang="en-US"/>
          </a:p>
          <a:p>
            <a:r>
              <a:rPr lang="en-US"/>
              <a:t>Link:</a:t>
            </a:r>
          </a:p>
          <a:p>
            <a:r>
              <a:rPr lang="en-US">
                <a:solidFill>
                  <a:srgbClr val="1155CC"/>
                </a:solidFill>
                <a:effectLst/>
                <a:hlinkClick r:id="rId3"/>
              </a:rPr>
              <a:t>https://photos.app.goo.gl/RHiYNHCaaQJ3xKGD8</a:t>
            </a:r>
            <a:endParaRPr lang="en-US"/>
          </a:p>
          <a:p>
            <a:br>
              <a:rPr lang="en-US"/>
            </a:br>
            <a:endParaRPr lang="en-US"/>
          </a:p>
          <a:p>
            <a:r>
              <a:rPr lang="en-US"/>
              <a:t>Feel free to share with observations of treatment. </a:t>
            </a:r>
          </a:p>
          <a:p>
            <a:br>
              <a:rPr lang="en-US"/>
            </a:br>
            <a:endParaRPr lang="en-US"/>
          </a:p>
          <a:p>
            <a:br>
              <a:rPr lang="en-US"/>
            </a:br>
            <a:endParaRPr lang="en-US"/>
          </a:p>
        </p:txBody>
      </p:sp>
      <p:sp>
        <p:nvSpPr>
          <p:cNvPr id="4" name="Slide Number Placeholder 3"/>
          <p:cNvSpPr>
            <a:spLocks noGrp="1"/>
          </p:cNvSpPr>
          <p:nvPr>
            <p:ph type="sldNum" sz="quarter" idx="5"/>
          </p:nvPr>
        </p:nvSpPr>
        <p:spPr/>
        <p:txBody>
          <a:bodyPr/>
          <a:lstStyle/>
          <a:p>
            <a:fld id="{08317345-EC00-4329-85F5-5840D55BDB7F}" type="slidenum">
              <a:rPr lang="en-US" smtClean="0"/>
              <a:t>17</a:t>
            </a:fld>
            <a:endParaRPr lang="en-US"/>
          </a:p>
        </p:txBody>
      </p:sp>
    </p:spTree>
    <p:extLst>
      <p:ext uri="{BB962C8B-B14F-4D97-AF65-F5344CB8AC3E}">
        <p14:creationId xmlns:p14="http://schemas.microsoft.com/office/powerpoint/2010/main" val="2488845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A6662E-FAF4-44BC-88B5-85A7CBFB6D30}" type="datetime1">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3115829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59632-1575-4E14-B53B-3DC3D5ED3947}"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8475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4A6868-2568-4CC9-B302-F37117B01A6E}"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23618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55F08A-1E71-4B2B-BB49-E743F2903911}"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1960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4878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31DA2F-80B8-49CF-99FB-5ABCA53A607A}"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94960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852172-E6C9-4B6C-929A-A9DE3837BBF1}" type="datetime1">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72048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B41CFF-90C9-47B3-9DA1-F2BF8D839F7E}" type="datetime1">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5840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77447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DB7ABA-0172-4F9C-889D-567164F66BCD}"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39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554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0CF6C-748E-4B7A-BC8B-3011EF78ED13}" type="datetime1">
              <a:rPr lang="en-US" smtClean="0"/>
              <a:pPr/>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53587977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0B46F0-4CBD-C0B0-1911-2CE08DBF3A6B}"/>
              </a:ext>
            </a:extLst>
          </p:cNvPr>
          <p:cNvSpPr>
            <a:spLocks noGrp="1"/>
          </p:cNvSpPr>
          <p:nvPr>
            <p:ph type="title"/>
          </p:nvPr>
        </p:nvSpPr>
        <p:spPr>
          <a:xfrm>
            <a:off x="640080" y="497300"/>
            <a:ext cx="4841826" cy="1592394"/>
          </a:xfrm>
        </p:spPr>
        <p:txBody>
          <a:bodyPr vert="horz" lIns="91440" tIns="45720" rIns="91440" bIns="45720" rtlCol="0" anchor="b">
            <a:normAutofit/>
          </a:bodyPr>
          <a:lstStyle/>
          <a:p>
            <a:r>
              <a:rPr lang="en-US" sz="2600" b="1" dirty="0"/>
              <a:t>Forest Under Stress | Respiration &amp; Filtered Sunlight- Rachel Lee Hall</a:t>
            </a:r>
          </a:p>
        </p:txBody>
      </p:sp>
      <p:sp>
        <p:nvSpPr>
          <p:cNvPr id="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690976-040A-85EE-AA89-F5EFA2861D61}"/>
              </a:ext>
            </a:extLst>
          </p:cNvPr>
          <p:cNvSpPr txBox="1"/>
          <p:nvPr/>
        </p:nvSpPr>
        <p:spPr>
          <a:xfrm>
            <a:off x="640080" y="2740010"/>
            <a:ext cx="4376537" cy="3983261"/>
          </a:xfrm>
          <a:prstGeom prst="rect">
            <a:avLst/>
          </a:prstGeom>
        </p:spPr>
        <p:txBody>
          <a:bodyPr vert="horz" lIns="91440" tIns="45720" rIns="91440" bIns="45720" rtlCol="0">
            <a:normAutofit fontScale="92500" lnSpcReduction="10000"/>
          </a:bodyPr>
          <a:lstStyle/>
          <a:p>
            <a:pPr indent="-228600" defTabSz="914400">
              <a:lnSpc>
                <a:spcPct val="90000"/>
              </a:lnSpc>
              <a:spcAft>
                <a:spcPts val="600"/>
              </a:spcAft>
              <a:buFont typeface="Arial" panose="020B0604020202020204" pitchFamily="34" charset="0"/>
              <a:buChar char="•"/>
            </a:pPr>
            <a:r>
              <a:rPr lang="en-US" sz="1700" b="1" dirty="0"/>
              <a:t>This photo review of a thinned mixed conifer-deciduous forest includes prescribed burning after treatment. All photos with one exception were taken by Rachel Lee Hall in the Rogue River-Siskiyou National Forest of Southern Oregon. Animation by Forest Under Stress (FUS).</a:t>
            </a:r>
          </a:p>
          <a:p>
            <a:pPr indent="-228600" defTabSz="914400">
              <a:lnSpc>
                <a:spcPct val="90000"/>
              </a:lnSpc>
              <a:spcAft>
                <a:spcPts val="600"/>
              </a:spcAft>
              <a:buFont typeface="Arial" panose="020B0604020202020204" pitchFamily="34" charset="0"/>
              <a:buChar char="•"/>
            </a:pPr>
            <a:r>
              <a:rPr lang="en-US" sz="1700" b="1" dirty="0"/>
              <a:t>Crown fires in the pipeline are waiting for ignition. Upon ignition a complete loss of DNA legacy stored in the elder, mother, old growth and secondary growth trees would be lost when crown fires occur. These forest wildfires are not the forest fires of the historical past. They climb scaffolding quickly to the crown racing across the forest canopy at extreme temperatures with far reaching advancing embers destroying forest landscapes and all that exists therein including communities. </a:t>
            </a:r>
          </a:p>
          <a:p>
            <a:pPr indent="-228600" defTabSz="914400">
              <a:lnSpc>
                <a:spcPct val="90000"/>
              </a:lnSpc>
              <a:spcAft>
                <a:spcPts val="600"/>
              </a:spcAft>
              <a:buFont typeface="Arial" panose="020B0604020202020204" pitchFamily="34" charset="0"/>
              <a:buChar char="•"/>
            </a:pPr>
            <a:r>
              <a:rPr lang="en-US" sz="1700" b="1" dirty="0"/>
              <a:t>There is a national disaster occurring in our NF.</a:t>
            </a:r>
          </a:p>
          <a:p>
            <a:pPr indent="-228600" defTabSz="914400">
              <a:lnSpc>
                <a:spcPct val="90000"/>
              </a:lnSpc>
              <a:spcAft>
                <a:spcPts val="600"/>
              </a:spcAft>
              <a:buFont typeface="Arial" panose="020B0604020202020204" pitchFamily="34" charset="0"/>
              <a:buChar char="•"/>
            </a:pPr>
            <a:endParaRPr lang="en-US" sz="1700" b="1" dirty="0"/>
          </a:p>
          <a:p>
            <a:pPr indent="-228600" defTabSz="914400">
              <a:lnSpc>
                <a:spcPct val="90000"/>
              </a:lnSpc>
              <a:spcAft>
                <a:spcPts val="600"/>
              </a:spcAft>
              <a:buFont typeface="Arial" panose="020B0604020202020204" pitchFamily="34" charset="0"/>
              <a:buChar char="•"/>
            </a:pPr>
            <a:endParaRPr lang="en-US" sz="1200" b="1" dirty="0"/>
          </a:p>
          <a:p>
            <a:pPr indent="-228600" defTabSz="914400">
              <a:lnSpc>
                <a:spcPct val="90000"/>
              </a:lnSpc>
              <a:spcAft>
                <a:spcPts val="600"/>
              </a:spcAft>
              <a:buFont typeface="Arial" panose="020B0604020202020204" pitchFamily="34" charset="0"/>
              <a:buChar char="•"/>
            </a:pPr>
            <a:endParaRPr lang="en-US" sz="1200" b="1" dirty="0"/>
          </a:p>
          <a:p>
            <a:pPr indent="-228600" defTabSz="914400">
              <a:lnSpc>
                <a:spcPct val="90000"/>
              </a:lnSpc>
              <a:spcAft>
                <a:spcPts val="600"/>
              </a:spcAft>
              <a:buFont typeface="Arial" panose="020B0604020202020204" pitchFamily="34" charset="0"/>
              <a:buChar char="•"/>
            </a:pPr>
            <a:endParaRPr lang="en-US" sz="1200" b="1" dirty="0"/>
          </a:p>
          <a:p>
            <a:pPr indent="-228600" defTabSz="914400">
              <a:lnSpc>
                <a:spcPct val="90000"/>
              </a:lnSpc>
              <a:spcAft>
                <a:spcPts val="600"/>
              </a:spcAft>
              <a:buFont typeface="Arial" panose="020B0604020202020204" pitchFamily="34" charset="0"/>
              <a:buChar char="•"/>
            </a:pPr>
            <a:endParaRPr lang="en-US" sz="1200" dirty="0"/>
          </a:p>
        </p:txBody>
      </p:sp>
      <p:pic>
        <p:nvPicPr>
          <p:cNvPr id="8" name="Picture 7" descr="Close-up of a mushroom growing on a tree stump&#10;&#10;AI-generated content may be incorrect.">
            <a:extLst>
              <a:ext uri="{FF2B5EF4-FFF2-40B4-BE49-F238E27FC236}">
                <a16:creationId xmlns:a16="http://schemas.microsoft.com/office/drawing/2014/main" id="{A874E5B4-67A9-8806-6E50-E74476E15CC2}"/>
              </a:ext>
            </a:extLst>
          </p:cNvPr>
          <p:cNvPicPr>
            <a:picLocks noChangeAspect="1"/>
          </p:cNvPicPr>
          <p:nvPr/>
        </p:nvPicPr>
        <p:blipFill>
          <a:blip r:embed="rId2">
            <a:extLst>
              <a:ext uri="{28A0092B-C50C-407E-A947-70E740481C1C}">
                <a14:useLocalDpi xmlns:a14="http://schemas.microsoft.com/office/drawing/2010/main" val="0"/>
              </a:ext>
            </a:extLst>
          </a:blip>
          <a:srcRect l="20681" r="409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74636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artoon of a tree roots&#10;&#10;AI-generated content may be incorrect.">
            <a:extLst>
              <a:ext uri="{FF2B5EF4-FFF2-40B4-BE49-F238E27FC236}">
                <a16:creationId xmlns:a16="http://schemas.microsoft.com/office/drawing/2014/main" id="{83D7F2E8-0D1C-736E-97E6-5F648B645AC5}"/>
              </a:ext>
            </a:extLst>
          </p:cNvPr>
          <p:cNvPicPr>
            <a:picLocks noChangeAspect="1"/>
          </p:cNvPicPr>
          <p:nvPr/>
        </p:nvPicPr>
        <p:blipFill>
          <a:blip r:embed="rId2">
            <a:extLst>
              <a:ext uri="{28A0092B-C50C-407E-A947-70E740481C1C}">
                <a14:useLocalDpi xmlns:a14="http://schemas.microsoft.com/office/drawing/2010/main" val="0"/>
              </a:ext>
            </a:extLst>
          </a:blip>
          <a:srcRect l="3287" t="9091" r="5804"/>
          <a:stretch>
            <a:fillRect/>
          </a:stretch>
        </p:blipFill>
        <p:spPr>
          <a:xfrm>
            <a:off x="20" y="10"/>
            <a:ext cx="12191981" cy="6857990"/>
          </a:xfrm>
          <a:prstGeom prst="rect">
            <a:avLst/>
          </a:prstGeom>
        </p:spPr>
      </p:pic>
      <p:sp>
        <p:nvSpPr>
          <p:cNvPr id="16" name="Rectangle 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71A43F-E7AF-9877-6B5C-B8F6B6C8B3CD}"/>
              </a:ext>
            </a:extLst>
          </p:cNvPr>
          <p:cNvSpPr>
            <a:spLocks noGrp="1"/>
          </p:cNvSpPr>
          <p:nvPr>
            <p:ph type="title"/>
          </p:nvPr>
        </p:nvSpPr>
        <p:spPr>
          <a:xfrm>
            <a:off x="404553" y="3091928"/>
            <a:ext cx="9878436" cy="2387600"/>
          </a:xfrm>
        </p:spPr>
        <p:txBody>
          <a:bodyPr vert="horz" lIns="91440" tIns="45720" rIns="91440" bIns="45720" rtlCol="0" anchor="b">
            <a:normAutofit fontScale="90000"/>
          </a:bodyPr>
          <a:lstStyle/>
          <a:p>
            <a:r>
              <a:rPr lang="en-US" sz="4600" b="1" i="1" dirty="0">
                <a:solidFill>
                  <a:schemeClr val="bg1"/>
                </a:solidFill>
              </a:rPr>
              <a:t>Mycorrhizal colonies symbiotic relationship with the host tree broker an exchange of minerals and nutrients through moisture, especially critical during stress and drought.</a:t>
            </a:r>
          </a:p>
        </p:txBody>
      </p:sp>
      <p:sp>
        <p:nvSpPr>
          <p:cNvPr id="18" name="Rectangle: Rounded Corners 1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C0AEA9-44CB-B731-760E-AA6EB42BC94D}"/>
              </a:ext>
            </a:extLst>
          </p:cNvPr>
          <p:cNvSpPr txBox="1"/>
          <p:nvPr/>
        </p:nvSpPr>
        <p:spPr>
          <a:xfrm>
            <a:off x="125729" y="5737860"/>
            <a:ext cx="9660168" cy="400110"/>
          </a:xfrm>
          <a:prstGeom prst="rect">
            <a:avLst/>
          </a:prstGeom>
          <a:noFill/>
        </p:spPr>
        <p:txBody>
          <a:bodyPr wrap="square" lIns="91440" tIns="45720" rIns="91440" bIns="45720" rtlCol="0" anchor="t">
            <a:spAutoFit/>
          </a:bodyPr>
          <a:lstStyle/>
          <a:p>
            <a:r>
              <a:rPr lang="en-US" sz="2000" b="1" i="1" dirty="0"/>
              <a:t>  Too many trees competing for limited moisture during drought rapidly accelerates stress </a:t>
            </a:r>
          </a:p>
        </p:txBody>
      </p:sp>
    </p:spTree>
    <p:extLst>
      <p:ext uri="{BB962C8B-B14F-4D97-AF65-F5344CB8AC3E}">
        <p14:creationId xmlns:p14="http://schemas.microsoft.com/office/powerpoint/2010/main" val="28815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trunk with mushrooms growing in the middle of it&#10;&#10;AI-generated content may be incorrect.">
            <a:extLst>
              <a:ext uri="{FF2B5EF4-FFF2-40B4-BE49-F238E27FC236}">
                <a16:creationId xmlns:a16="http://schemas.microsoft.com/office/drawing/2014/main" id="{89A6D230-AE6E-24BD-D3D4-17741BE4BEB9}"/>
              </a:ext>
            </a:extLst>
          </p:cNvPr>
          <p:cNvPicPr>
            <a:picLocks noChangeAspect="1"/>
          </p:cNvPicPr>
          <p:nvPr/>
        </p:nvPicPr>
        <p:blipFill>
          <a:blip r:embed="rId2">
            <a:extLst>
              <a:ext uri="{28A0092B-C50C-407E-A947-70E740481C1C}">
                <a14:useLocalDpi xmlns:a14="http://schemas.microsoft.com/office/drawing/2010/main" val="0"/>
              </a:ext>
            </a:extLst>
          </a:blip>
          <a:srcRect r="1" b="8503"/>
          <a:stretch>
            <a:fillRect/>
          </a:stretch>
        </p:blipFill>
        <p:spPr>
          <a:xfrm>
            <a:off x="641180" y="643467"/>
            <a:ext cx="5129784" cy="5571066"/>
          </a:xfrm>
          <a:prstGeom prst="rect">
            <a:avLst/>
          </a:prstGeom>
        </p:spPr>
      </p:pic>
      <p:pic>
        <p:nvPicPr>
          <p:cNvPr id="2" name="Picture 1" descr="A tree trunk with a yellow cloth and roots&#10;&#10;Description automatically generated with medium confidence">
            <a:extLst>
              <a:ext uri="{FF2B5EF4-FFF2-40B4-BE49-F238E27FC236}">
                <a16:creationId xmlns:a16="http://schemas.microsoft.com/office/drawing/2014/main" id="{4CD1319E-FF97-1B42-B6EF-FBB7CE7650E8}"/>
              </a:ext>
            </a:extLst>
          </p:cNvPr>
          <p:cNvPicPr>
            <a:picLocks noChangeAspect="1"/>
          </p:cNvPicPr>
          <p:nvPr/>
        </p:nvPicPr>
        <p:blipFill>
          <a:blip r:embed="rId3">
            <a:extLst>
              <a:ext uri="{28A0092B-C50C-407E-A947-70E740481C1C}">
                <a14:useLocalDpi xmlns:a14="http://schemas.microsoft.com/office/drawing/2010/main" val="0"/>
              </a:ext>
            </a:extLst>
          </a:blip>
          <a:srcRect r="1785" b="2"/>
          <a:stretch>
            <a:fillRect/>
          </a:stretch>
        </p:blipFill>
        <p:spPr>
          <a:xfrm>
            <a:off x="6406131" y="1744859"/>
            <a:ext cx="5129784" cy="4478656"/>
          </a:xfrm>
          <a:prstGeom prst="rect">
            <a:avLst/>
          </a:prstGeom>
        </p:spPr>
      </p:pic>
      <p:sp>
        <p:nvSpPr>
          <p:cNvPr id="6" name="TextBox 5">
            <a:extLst>
              <a:ext uri="{FF2B5EF4-FFF2-40B4-BE49-F238E27FC236}">
                <a16:creationId xmlns:a16="http://schemas.microsoft.com/office/drawing/2014/main" id="{FD27A928-C25E-1E2F-43A6-F9E3CEF0F7C3}"/>
              </a:ext>
            </a:extLst>
          </p:cNvPr>
          <p:cNvSpPr txBox="1"/>
          <p:nvPr/>
        </p:nvSpPr>
        <p:spPr>
          <a:xfrm>
            <a:off x="6256866" y="527684"/>
            <a:ext cx="5458121" cy="1169551"/>
          </a:xfrm>
          <a:prstGeom prst="rect">
            <a:avLst/>
          </a:prstGeom>
          <a:noFill/>
        </p:spPr>
        <p:txBody>
          <a:bodyPr wrap="square" lIns="91440" tIns="45720" rIns="91440" bIns="45720" anchor="t">
            <a:spAutoFit/>
          </a:bodyPr>
          <a:lstStyle/>
          <a:p>
            <a:r>
              <a:rPr lang="en-US" sz="1400" b="1" i="1" dirty="0">
                <a:latin typeface="Georgia Pro Black"/>
                <a:ea typeface="ADLaM Display"/>
                <a:cs typeface="Aharoni"/>
              </a:rPr>
              <a:t>A symbiotic relationship in a healthy forest with fall emergence of Chantarelles. The fruit of  the fungi from the mycorrhizal colony below ground has a mutual relationship for known, and yet unknown reasons, in the host tree's root system.</a:t>
            </a:r>
          </a:p>
        </p:txBody>
      </p:sp>
      <p:sp>
        <p:nvSpPr>
          <p:cNvPr id="3" name="TextBox 2">
            <a:extLst>
              <a:ext uri="{FF2B5EF4-FFF2-40B4-BE49-F238E27FC236}">
                <a16:creationId xmlns:a16="http://schemas.microsoft.com/office/drawing/2014/main" id="{A7A9F98A-0297-F0F5-B6A0-90B1CA1AEDD1}"/>
              </a:ext>
            </a:extLst>
          </p:cNvPr>
          <p:cNvSpPr txBox="1"/>
          <p:nvPr/>
        </p:nvSpPr>
        <p:spPr>
          <a:xfrm>
            <a:off x="754380" y="5314950"/>
            <a:ext cx="5323413" cy="769441"/>
          </a:xfrm>
          <a:prstGeom prst="rect">
            <a:avLst/>
          </a:prstGeom>
          <a:noFill/>
        </p:spPr>
        <p:txBody>
          <a:bodyPr wrap="square" rtlCol="0">
            <a:spAutoFit/>
          </a:bodyPr>
          <a:lstStyle/>
          <a:p>
            <a:r>
              <a:rPr lang="en-US" sz="2000" b="1" dirty="0">
                <a:solidFill>
                  <a:schemeClr val="bg1"/>
                </a:solidFill>
                <a:latin typeface="Abadi" panose="020B0604020104020204" pitchFamily="34" charset="0"/>
                <a:cs typeface="Aharoni" panose="02010803020104030203" pitchFamily="2" charset="-79"/>
              </a:rPr>
              <a:t>  </a:t>
            </a:r>
          </a:p>
          <a:p>
            <a:r>
              <a:rPr lang="en-US" sz="2000" b="1" dirty="0">
                <a:solidFill>
                  <a:schemeClr val="bg1"/>
                </a:solidFill>
                <a:latin typeface="Abadi" panose="020B0604020104020204" pitchFamily="34" charset="0"/>
                <a:cs typeface="Aharoni" panose="02010803020104030203" pitchFamily="2" charset="-79"/>
              </a:rPr>
              <a:t>     </a:t>
            </a:r>
            <a:r>
              <a:rPr lang="en-US" sz="2400" b="1" dirty="0">
                <a:solidFill>
                  <a:schemeClr val="bg1"/>
                </a:solidFill>
                <a:latin typeface="Abadi" panose="020B0604020104020204" pitchFamily="34" charset="0"/>
                <a:cs typeface="Aharoni" panose="02010803020104030203" pitchFamily="2" charset="-79"/>
              </a:rPr>
              <a:t>Cantharellus or Chanterelles   </a:t>
            </a:r>
          </a:p>
        </p:txBody>
      </p:sp>
    </p:spTree>
    <p:extLst>
      <p:ext uri="{BB962C8B-B14F-4D97-AF65-F5344CB8AC3E}">
        <p14:creationId xmlns:p14="http://schemas.microsoft.com/office/powerpoint/2010/main" val="1527837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0AF4AD2-CE7E-BAC9-6465-23AB3885D0A6}"/>
              </a:ext>
            </a:extLst>
          </p:cNvPr>
          <p:cNvSpPr txBox="1"/>
          <p:nvPr/>
        </p:nvSpPr>
        <p:spPr>
          <a:xfrm>
            <a:off x="393406" y="2872899"/>
            <a:ext cx="4490264" cy="3320668"/>
          </a:xfrm>
          <a:prstGeom prst="rect">
            <a:avLst/>
          </a:prstGeom>
        </p:spPr>
        <p:txBody>
          <a:bodyPr vert="horz" lIns="91440" tIns="45720" rIns="91440" bIns="45720" rtlCol="0">
            <a:normAutofit/>
          </a:bodyPr>
          <a:lstStyle/>
          <a:p>
            <a:pPr marL="228600" lvl="1" indent="-228600" defTabSz="914400">
              <a:lnSpc>
                <a:spcPct val="90000"/>
              </a:lnSpc>
              <a:spcAft>
                <a:spcPts val="600"/>
              </a:spcAft>
              <a:buFont typeface="Arial" panose="020B0604020202020204" pitchFamily="34" charset="0"/>
              <a:buChar char="•"/>
            </a:pPr>
            <a:r>
              <a:rPr lang="en-US" sz="1900" b="1" dirty="0"/>
              <a:t>Crowding of the forest floor significantly hinders filtered sun light. In less than a few decades, if not thinned and prescribe fire reintroduced after thinning the disturbance in the natural wildfire cycle results in competition for sunlight and moisture. This set the forest stage for annual loss of resiliency and a crowded forest floor condition competing for limited moisture and sunlight. This condition was manmade by lack of Active Forest Management.</a:t>
            </a:r>
            <a:endParaRPr lang="en-US" sz="1900" dirty="0"/>
          </a:p>
        </p:txBody>
      </p:sp>
      <p:pic>
        <p:nvPicPr>
          <p:cNvPr id="2" name="Content Placeholder 4" descr="A group of trees in a forest&#10;&#10;AI-generated content may be incorrect.">
            <a:extLst>
              <a:ext uri="{FF2B5EF4-FFF2-40B4-BE49-F238E27FC236}">
                <a16:creationId xmlns:a16="http://schemas.microsoft.com/office/drawing/2014/main" id="{8BA684FA-5B70-8CE0-E549-1EEA20582862}"/>
              </a:ext>
            </a:extLst>
          </p:cNvPr>
          <p:cNvPicPr>
            <a:picLocks noChangeAspect="1"/>
          </p:cNvPicPr>
          <p:nvPr/>
        </p:nvPicPr>
        <p:blipFill>
          <a:blip r:embed="rId2">
            <a:extLst>
              <a:ext uri="{28A0092B-C50C-407E-A947-70E740481C1C}">
                <a14:useLocalDpi xmlns:a14="http://schemas.microsoft.com/office/drawing/2010/main" val="0"/>
              </a:ext>
            </a:extLst>
          </a:blip>
          <a:srcRect t="11620" r="-2" b="1136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09304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C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F3CE-D3AA-B0C8-13CD-2502F97EEC57}"/>
              </a:ext>
            </a:extLst>
          </p:cNvPr>
          <p:cNvSpPr>
            <a:spLocks noGrp="1"/>
          </p:cNvSpPr>
          <p:nvPr>
            <p:ph type="title"/>
          </p:nvPr>
        </p:nvSpPr>
        <p:spPr>
          <a:xfrm>
            <a:off x="1" y="0"/>
            <a:ext cx="4972594" cy="4267200"/>
          </a:xfrm>
        </p:spPr>
        <p:txBody>
          <a:bodyPr vert="horz" lIns="91440" tIns="45720" rIns="91440" bIns="45720" rtlCol="0" anchor="ctr">
            <a:normAutofit/>
          </a:bodyPr>
          <a:lstStyle/>
          <a:p>
            <a:pPr>
              <a:lnSpc>
                <a:spcPct val="90000"/>
              </a:lnSpc>
            </a:pPr>
            <a:r>
              <a:rPr lang="en-US" sz="1800" b="1" dirty="0">
                <a:solidFill>
                  <a:schemeClr val="tx1"/>
                </a:solidFill>
                <a:latin typeface="Aharoni" panose="02010803020104030203" pitchFamily="2" charset="-79"/>
                <a:cs typeface="Aharoni" panose="02010803020104030203" pitchFamily="2" charset="-79"/>
              </a:rPr>
              <a:t>Lack of Active Forest Management over the last thirty years not only continued to disturbed the natural wildfire cycle but broke the hydrological cycle. It is cumulative in nature.  Moisture is the conduit of exchange for life sustaining carbohydrates, nutrients and minerals; however, when competitive vegetative mass exceeds annual moisture's ability to sustain the terrestrial story in the forest, t</a:t>
            </a:r>
            <a:r>
              <a:rPr lang="en-US" sz="1800" b="1" dirty="0">
                <a:latin typeface="Aharoni" panose="02010803020104030203" pitchFamily="2" charset="-79"/>
                <a:cs typeface="Aharoni" panose="02010803020104030203" pitchFamily="2" charset="-79"/>
              </a:rPr>
              <a:t>he forest became prone to insect infestation, disease and wildfire as it loses resiliency in diminishing returns, therefore it is cumulative in nature. Too many trees. </a:t>
            </a:r>
            <a:endParaRPr lang="en-US" sz="1800" b="1" dirty="0">
              <a:solidFill>
                <a:schemeClr val="tx1"/>
              </a:solidFill>
              <a:latin typeface="Aharoni" panose="02010803020104030203" pitchFamily="2" charset="-79"/>
              <a:cs typeface="Aharoni" panose="02010803020104030203" pitchFamily="2" charset="-79"/>
            </a:endParaRPr>
          </a:p>
        </p:txBody>
      </p:sp>
      <p:sp>
        <p:nvSpPr>
          <p:cNvPr id="18" name="Content Placeholder 17">
            <a:extLst>
              <a:ext uri="{FF2B5EF4-FFF2-40B4-BE49-F238E27FC236}">
                <a16:creationId xmlns:a16="http://schemas.microsoft.com/office/drawing/2014/main" id="{386F6F5E-F3F3-A4E8-4A56-6D4CAB85BC68}"/>
              </a:ext>
            </a:extLst>
          </p:cNvPr>
          <p:cNvSpPr>
            <a:spLocks noGrp="1"/>
          </p:cNvSpPr>
          <p:nvPr>
            <p:ph sz="half" idx="1"/>
          </p:nvPr>
        </p:nvSpPr>
        <p:spPr>
          <a:xfrm flipH="1" flipV="1">
            <a:off x="-750142" y="3429000"/>
            <a:ext cx="358347" cy="129746"/>
          </a:xfrm>
        </p:spPr>
        <p:txBody>
          <a:bodyPr>
            <a:normAutofit fontScale="25000" lnSpcReduction="20000"/>
          </a:bodyPr>
          <a:lstStyle/>
          <a:p>
            <a:endParaRPr lang="en-US"/>
          </a:p>
        </p:txBody>
      </p:sp>
      <p:pic>
        <p:nvPicPr>
          <p:cNvPr id="14" name="Content Placeholder 13" descr="A cartoon character in a tree&#10;&#10;AI-generated content may be incorrect.">
            <a:extLst>
              <a:ext uri="{FF2B5EF4-FFF2-40B4-BE49-F238E27FC236}">
                <a16:creationId xmlns:a16="http://schemas.microsoft.com/office/drawing/2014/main" id="{FB7473D4-4CF9-F218-23D6-2310ADFD178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1867" y="3909392"/>
            <a:ext cx="5146558" cy="2716751"/>
          </a:xfrm>
        </p:spPr>
      </p:pic>
      <p:pic>
        <p:nvPicPr>
          <p:cNvPr id="6" name="Content Placeholder 11" descr="A diagram of a green circle with a red arrow&#10;&#10;AI-generated content may be incorrect.">
            <a:extLst>
              <a:ext uri="{FF2B5EF4-FFF2-40B4-BE49-F238E27FC236}">
                <a16:creationId xmlns:a16="http://schemas.microsoft.com/office/drawing/2014/main" id="{CA225B02-1B4A-2F8F-F44A-3BF53FE6B9D8}"/>
              </a:ext>
            </a:extLst>
          </p:cNvPr>
          <p:cNvPicPr>
            <a:picLocks noChangeAspect="1"/>
          </p:cNvPicPr>
          <p:nvPr/>
        </p:nvPicPr>
        <p:blipFill>
          <a:blip r:embed="rId3">
            <a:extLst>
              <a:ext uri="{28A0092B-C50C-407E-A947-70E740481C1C}">
                <a14:useLocalDpi xmlns:a14="http://schemas.microsoft.com/office/drawing/2010/main" val="0"/>
              </a:ext>
            </a:extLst>
          </a:blip>
          <a:srcRect t="7843" b="5247"/>
          <a:stretch/>
        </p:blipFill>
        <p:spPr>
          <a:xfrm>
            <a:off x="5095120" y="1115873"/>
            <a:ext cx="7192629" cy="3665470"/>
          </a:xfrm>
          <a:prstGeom prst="rect">
            <a:avLst/>
          </a:prstGeom>
        </p:spPr>
      </p:pic>
      <p:sp>
        <p:nvSpPr>
          <p:cNvPr id="3" name="TextBox 2">
            <a:extLst>
              <a:ext uri="{FF2B5EF4-FFF2-40B4-BE49-F238E27FC236}">
                <a16:creationId xmlns:a16="http://schemas.microsoft.com/office/drawing/2014/main" id="{C06CAE8D-54C2-925E-C31E-8E7A133742B8}"/>
              </a:ext>
            </a:extLst>
          </p:cNvPr>
          <p:cNvSpPr txBox="1"/>
          <p:nvPr/>
        </p:nvSpPr>
        <p:spPr>
          <a:xfrm>
            <a:off x="5350292" y="4781341"/>
            <a:ext cx="6841708" cy="1477328"/>
          </a:xfrm>
          <a:prstGeom prst="rect">
            <a:avLst/>
          </a:prstGeom>
          <a:noFill/>
        </p:spPr>
        <p:txBody>
          <a:bodyPr wrap="square" rtlCol="0">
            <a:spAutoFit/>
          </a:bodyPr>
          <a:lstStyle/>
          <a:p>
            <a:endParaRPr lang="en-US" b="1" dirty="0"/>
          </a:p>
          <a:p>
            <a:r>
              <a:rPr lang="en-US" b="1" dirty="0"/>
              <a:t>Forest Under Stress the Movie is an international award-winning short  documentary by Forest Under Stress. View below.</a:t>
            </a:r>
          </a:p>
          <a:p>
            <a:endParaRPr lang="en-US" b="1" dirty="0"/>
          </a:p>
          <a:p>
            <a:r>
              <a:rPr lang="en-US" b="1" dirty="0"/>
              <a:t>https://healthyforests.org/2022/03/short-film-forest-under-stress/</a:t>
            </a:r>
          </a:p>
        </p:txBody>
      </p:sp>
    </p:spTree>
    <p:extLst>
      <p:ext uri="{BB962C8B-B14F-4D97-AF65-F5344CB8AC3E}">
        <p14:creationId xmlns:p14="http://schemas.microsoft.com/office/powerpoint/2010/main" val="3307643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forest&#10;&#10;AI-generated content may be incorrect.">
            <a:extLst>
              <a:ext uri="{FF2B5EF4-FFF2-40B4-BE49-F238E27FC236}">
                <a16:creationId xmlns:a16="http://schemas.microsoft.com/office/drawing/2014/main" id="{C06A233A-E877-343E-8C10-35D333323B67}"/>
              </a:ext>
            </a:extLst>
          </p:cNvPr>
          <p:cNvPicPr>
            <a:picLocks noChangeAspect="1"/>
          </p:cNvPicPr>
          <p:nvPr/>
        </p:nvPicPr>
        <p:blipFill>
          <a:blip r:embed="rId2">
            <a:extLst>
              <a:ext uri="{28A0092B-C50C-407E-A947-70E740481C1C}">
                <a14:useLocalDpi xmlns:a14="http://schemas.microsoft.com/office/drawing/2010/main" val="0"/>
              </a:ext>
            </a:extLst>
          </a:blip>
          <a:srcRect l="11295" r="35907"/>
          <a:stretch>
            <a:fill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descr="A fallen tree in the forest&#10;&#10;AI-generated content may be incorrect.">
            <a:extLst>
              <a:ext uri="{FF2B5EF4-FFF2-40B4-BE49-F238E27FC236}">
                <a16:creationId xmlns:a16="http://schemas.microsoft.com/office/drawing/2014/main" id="{E428B684-9284-1335-6363-B3827DE80F16}"/>
              </a:ext>
            </a:extLst>
          </p:cNvPr>
          <p:cNvPicPr>
            <a:picLocks noChangeAspect="1"/>
          </p:cNvPicPr>
          <p:nvPr/>
        </p:nvPicPr>
        <p:blipFill>
          <a:blip r:embed="rId3">
            <a:extLst>
              <a:ext uri="{28A0092B-C50C-407E-A947-70E740481C1C}">
                <a14:useLocalDpi xmlns:a14="http://schemas.microsoft.com/office/drawing/2010/main" val="0"/>
              </a:ext>
            </a:extLst>
          </a:blip>
          <a:srcRect l="14596" r="31092"/>
          <a:stretch>
            <a:fill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6" name="Freeform: Shape 2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0F9F139-CFF2-5A0B-65B5-8357E241D2DF}"/>
              </a:ext>
            </a:extLst>
          </p:cNvPr>
          <p:cNvSpPr txBox="1"/>
          <p:nvPr/>
        </p:nvSpPr>
        <p:spPr>
          <a:xfrm>
            <a:off x="240030" y="2181381"/>
            <a:ext cx="3025080" cy="4189700"/>
          </a:xfrm>
          <a:prstGeom prst="rect">
            <a:avLst/>
          </a:prstGeom>
        </p:spPr>
        <p:txBody>
          <a:bodyPr vert="horz" lIns="91440" tIns="45720" rIns="91440" bIns="45720" rtlCol="0" anchor="t">
            <a:normAutofit fontScale="92500" lnSpcReduction="10000"/>
          </a:bodyPr>
          <a:lstStyle/>
          <a:p>
            <a:pPr defTabSz="914400">
              <a:lnSpc>
                <a:spcPct val="90000"/>
              </a:lnSpc>
              <a:spcAft>
                <a:spcPts val="600"/>
              </a:spcAft>
            </a:pPr>
            <a:r>
              <a:rPr lang="en-US" b="1" dirty="0"/>
              <a:t>Thinning the clogged forest restores natural avian flight and mammal movement, eliminating unnatural magnified hindrances in the terrestrial story. A cluttered forest floor allows detection of movement for predators, which is also detrimential for non-predatory animal's survival.</a:t>
            </a:r>
          </a:p>
          <a:p>
            <a:pPr defTabSz="914400">
              <a:lnSpc>
                <a:spcPct val="90000"/>
              </a:lnSpc>
              <a:spcAft>
                <a:spcPts val="600"/>
              </a:spcAft>
            </a:pPr>
            <a:endParaRPr lang="en-US" b="1" dirty="0"/>
          </a:p>
          <a:p>
            <a:pPr defTabSz="914400">
              <a:lnSpc>
                <a:spcPct val="90000"/>
              </a:lnSpc>
              <a:spcAft>
                <a:spcPts val="600"/>
              </a:spcAft>
            </a:pPr>
            <a:r>
              <a:rPr lang="en-US" b="1" dirty="0"/>
              <a:t>The cluttered forest floor produces sound upon movement, alerting predators and pray alike. This cluttered forest significantly hinders natural movement in the terrestrial story, a losing scenario for wildlife. </a:t>
            </a:r>
            <a:endParaRPr lang="en-US" b="1" dirty="0">
              <a:ea typeface="Calibri"/>
              <a:cs typeface="Calibri"/>
            </a:endParaRPr>
          </a:p>
        </p:txBody>
      </p:sp>
    </p:spTree>
    <p:extLst>
      <p:ext uri="{BB962C8B-B14F-4D97-AF65-F5344CB8AC3E}">
        <p14:creationId xmlns:p14="http://schemas.microsoft.com/office/powerpoint/2010/main" val="3686888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ark forest with many trees&#10;&#10;AI-generated content may be incorrect.">
            <a:extLst>
              <a:ext uri="{FF2B5EF4-FFF2-40B4-BE49-F238E27FC236}">
                <a16:creationId xmlns:a16="http://schemas.microsoft.com/office/drawing/2014/main" id="{F8AE27DC-ACFA-F1BF-4660-C8EEA161E6DB}"/>
              </a:ext>
            </a:extLst>
          </p:cNvPr>
          <p:cNvPicPr>
            <a:picLocks noChangeAspect="1"/>
          </p:cNvPicPr>
          <p:nvPr/>
        </p:nvPicPr>
        <p:blipFill>
          <a:blip r:embed="rId3">
            <a:extLst>
              <a:ext uri="{28A0092B-C50C-407E-A947-70E740481C1C}">
                <a14:useLocalDpi xmlns:a14="http://schemas.microsoft.com/office/drawing/2010/main" val="0"/>
              </a:ext>
            </a:extLst>
          </a:blip>
          <a:srcRect r="6135"/>
          <a:stretch>
            <a:fill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descr="A forest with many trees&#10;&#10;AI-generated content may be incorrect.">
            <a:extLst>
              <a:ext uri="{FF2B5EF4-FFF2-40B4-BE49-F238E27FC236}">
                <a16:creationId xmlns:a16="http://schemas.microsoft.com/office/drawing/2014/main" id="{FDC7A994-E57C-855D-3864-CDA8FE5E511A}"/>
              </a:ext>
            </a:extLst>
          </p:cNvPr>
          <p:cNvPicPr>
            <a:picLocks noChangeAspect="1"/>
          </p:cNvPicPr>
          <p:nvPr/>
        </p:nvPicPr>
        <p:blipFill>
          <a:blip r:embed="rId4">
            <a:extLst>
              <a:ext uri="{28A0092B-C50C-407E-A947-70E740481C1C}">
                <a14:useLocalDpi xmlns:a14="http://schemas.microsoft.com/office/drawing/2010/main" val="0"/>
              </a:ext>
            </a:extLst>
          </a:blip>
          <a:srcRect l="1723" r="1723"/>
          <a:stretch>
            <a:fill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4" name="Freeform: Shape 2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8B3792E-B1E5-0D7D-40D1-23D702BB87A5}"/>
              </a:ext>
            </a:extLst>
          </p:cNvPr>
          <p:cNvSpPr txBox="1"/>
          <p:nvPr/>
        </p:nvSpPr>
        <p:spPr>
          <a:xfrm>
            <a:off x="262468" y="-1"/>
            <a:ext cx="2847748" cy="6857981"/>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t">
            <a:noAutofit/>
          </a:bodyPr>
          <a:lstStyle/>
          <a:p>
            <a:pPr indent="-228600" defTabSz="914400">
              <a:lnSpc>
                <a:spcPct val="90000"/>
              </a:lnSpc>
              <a:spcAft>
                <a:spcPts val="600"/>
              </a:spcAft>
              <a:buFont typeface="Arial" panose="020B0604020202020204" pitchFamily="34" charset="0"/>
              <a:buChar char="•"/>
            </a:pPr>
            <a:r>
              <a:rPr lang="en-US" sz="2400" b="1" dirty="0">
                <a:solidFill>
                  <a:schemeClr val="tx1"/>
                </a:solidFill>
              </a:rPr>
              <a:t>The </a:t>
            </a:r>
          </a:p>
          <a:p>
            <a:pPr indent="-228600" defTabSz="914400">
              <a:lnSpc>
                <a:spcPct val="90000"/>
              </a:lnSpc>
              <a:spcAft>
                <a:spcPts val="600"/>
              </a:spcAft>
              <a:buFont typeface="Arial" panose="020B0604020202020204" pitchFamily="34" charset="0"/>
              <a:buChar char="•"/>
            </a:pPr>
            <a:r>
              <a:rPr lang="en-US" sz="2000" b="1" dirty="0">
                <a:solidFill>
                  <a:schemeClr val="bg1"/>
                </a:solidFill>
              </a:rPr>
              <a:t>Loss of respiration and filtered sunlight created a closed canopy,  a reduction of airflow and dehydration of upper soil profiles siphoning-off critical moisture ( annual seasonal snow retention is inadequate) for  the excessive competitive  vegetative demands, which increased stress.</a:t>
            </a:r>
          </a:p>
          <a:p>
            <a:pPr indent="-228600" defTabSz="914400">
              <a:lnSpc>
                <a:spcPct val="90000"/>
              </a:lnSpc>
              <a:spcAft>
                <a:spcPts val="600"/>
              </a:spcAft>
              <a:buFont typeface="Arial" panose="020B0604020202020204" pitchFamily="34" charset="0"/>
              <a:buChar char="•"/>
            </a:pPr>
            <a:r>
              <a:rPr lang="en-US" sz="2000" b="1" dirty="0">
                <a:solidFill>
                  <a:schemeClr val="bg1"/>
                </a:solidFill>
              </a:rPr>
              <a:t> The forest darkened as canopies closed from the massive buildup of vegetation.   </a:t>
            </a:r>
          </a:p>
          <a:p>
            <a:pPr indent="-228600" defTabSz="914400">
              <a:lnSpc>
                <a:spcPct val="90000"/>
              </a:lnSpc>
              <a:spcAft>
                <a:spcPts val="600"/>
              </a:spcAft>
              <a:buFont typeface="Arial" panose="020B0604020202020204" pitchFamily="34" charset="0"/>
              <a:buChar char="•"/>
            </a:pPr>
            <a:r>
              <a:rPr lang="en-US" sz="2000" b="1" dirty="0">
                <a:solidFill>
                  <a:schemeClr val="bg1"/>
                </a:solidFill>
              </a:rPr>
              <a:t>This stress occurred from lack of Active Forest Management</a:t>
            </a:r>
            <a:endParaRPr lang="en-US" sz="2000" b="1" dirty="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1936071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tree with no leaves&#10;&#10;Description automatically generated">
            <a:extLst>
              <a:ext uri="{FF2B5EF4-FFF2-40B4-BE49-F238E27FC236}">
                <a16:creationId xmlns:a16="http://schemas.microsoft.com/office/drawing/2014/main" id="{D63604BE-6D8D-024B-2268-C231DFD3652A}"/>
              </a:ext>
            </a:extLst>
          </p:cNvPr>
          <p:cNvPicPr>
            <a:picLocks noChangeAspect="1"/>
          </p:cNvPicPr>
          <p:nvPr/>
        </p:nvPicPr>
        <p:blipFill>
          <a:blip r:embed="rId2">
            <a:extLst>
              <a:ext uri="{28A0092B-C50C-407E-A947-70E740481C1C}">
                <a14:useLocalDpi xmlns:a14="http://schemas.microsoft.com/office/drawing/2010/main" val="0"/>
              </a:ext>
            </a:extLst>
          </a:blip>
          <a:srcRect t="2572" b="13053"/>
          <a:stretch>
            <a:fillRect/>
          </a:stretch>
        </p:blipFill>
        <p:spPr>
          <a:xfrm>
            <a:off x="-36201" y="6624"/>
            <a:ext cx="6098055" cy="6389021"/>
          </a:xfrm>
          <a:prstGeom prst="rect">
            <a:avLst/>
          </a:prstGeom>
        </p:spPr>
      </p:pic>
      <p:pic>
        <p:nvPicPr>
          <p:cNvPr id="5" name="Content Placeholder 4" descr="A tall tree in a forest&#10;&#10;Description automatically generated">
            <a:extLst>
              <a:ext uri="{FF2B5EF4-FFF2-40B4-BE49-F238E27FC236}">
                <a16:creationId xmlns:a16="http://schemas.microsoft.com/office/drawing/2014/main" id="{9F091319-0138-9DAA-1755-7E2E3A7DD53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15604"/>
          <a:stretch>
            <a:fillRect/>
          </a:stretch>
        </p:blipFill>
        <p:spPr>
          <a:xfrm rot="5400000">
            <a:off x="5760067" y="300574"/>
            <a:ext cx="6858000" cy="6270106"/>
          </a:xfrm>
          <a:prstGeom prst="rect">
            <a:avLst/>
          </a:prstGeom>
        </p:spPr>
      </p:pic>
      <p:sp>
        <p:nvSpPr>
          <p:cNvPr id="31" name="Rectangle 30">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6FCD4B9-9F7B-400D-DB3B-DBEF42EDC4DE}"/>
              </a:ext>
            </a:extLst>
          </p:cNvPr>
          <p:cNvSpPr>
            <a:spLocks noGrp="1"/>
          </p:cNvSpPr>
          <p:nvPr>
            <p:ph type="title"/>
          </p:nvPr>
        </p:nvSpPr>
        <p:spPr>
          <a:xfrm>
            <a:off x="88394" y="4211782"/>
            <a:ext cx="12103606" cy="1267745"/>
          </a:xfrm>
        </p:spPr>
        <p:txBody>
          <a:bodyPr vert="horz" lIns="91440" tIns="45720" rIns="91440" bIns="45720" rtlCol="0" anchor="b">
            <a:normAutofit fontScale="90000"/>
          </a:bodyPr>
          <a:lstStyle/>
          <a:p>
            <a:r>
              <a:rPr lang="en-US" sz="4400" kern="1200" dirty="0">
                <a:solidFill>
                  <a:schemeClr val="bg1"/>
                </a:solidFill>
              </a:rPr>
              <a:t>   Sudden Death</a:t>
            </a:r>
            <a:r>
              <a:rPr lang="en-US" sz="4400" dirty="0">
                <a:solidFill>
                  <a:schemeClr val="bg1"/>
                </a:solidFill>
              </a:rPr>
              <a:t> of</a:t>
            </a:r>
            <a:r>
              <a:rPr lang="en-US" sz="4400" kern="1200" dirty="0">
                <a:solidFill>
                  <a:schemeClr val="bg1"/>
                </a:solidFill>
              </a:rPr>
              <a:t> Douglas-fir </a:t>
            </a:r>
            <a:r>
              <a:rPr lang="en-US" sz="4400" dirty="0">
                <a:solidFill>
                  <a:schemeClr val="bg1"/>
                </a:solidFill>
              </a:rPr>
              <a:t>in S</a:t>
            </a:r>
            <a:r>
              <a:rPr lang="en-US" sz="4400" kern="1200" dirty="0">
                <a:solidFill>
                  <a:schemeClr val="bg1"/>
                </a:solidFill>
              </a:rPr>
              <a:t>outhern Oregon 2024</a:t>
            </a:r>
          </a:p>
        </p:txBody>
      </p:sp>
      <p:sp>
        <p:nvSpPr>
          <p:cNvPr id="32" name="Rectangle: Rounded Corners 3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 name="Text Placeholder 3">
            <a:extLst>
              <a:ext uri="{FF2B5EF4-FFF2-40B4-BE49-F238E27FC236}">
                <a16:creationId xmlns:a16="http://schemas.microsoft.com/office/drawing/2014/main" id="{85E8994E-4590-B7CE-CE05-49C1490069E4}"/>
              </a:ext>
            </a:extLst>
          </p:cNvPr>
          <p:cNvSpPr>
            <a:spLocks noGrp="1"/>
          </p:cNvSpPr>
          <p:nvPr>
            <p:ph type="body" sz="half" idx="2"/>
          </p:nvPr>
        </p:nvSpPr>
        <p:spPr>
          <a:xfrm>
            <a:off x="-9429750" y="11201400"/>
            <a:ext cx="13115925" cy="314324"/>
          </a:xfrm>
        </p:spPr>
        <p:txBody>
          <a:bodyPr vert="horz" lIns="91440" tIns="45720" rIns="91440" bIns="45720" rtlCol="0" anchor="ctr">
            <a:normAutofit fontScale="92500" lnSpcReduction="10000"/>
          </a:bodyPr>
          <a:lstStyle/>
          <a:p>
            <a:pPr indent="-228600">
              <a:buFont typeface="Arial" panose="020B0604020202020204" pitchFamily="34" charset="0"/>
              <a:buChar char="•"/>
            </a:pPr>
            <a:endParaRPr lang="en-US" sz="1800">
              <a:solidFill>
                <a:schemeClr val="tx1">
                  <a:alpha val="80000"/>
                </a:schemeClr>
              </a:solidFill>
            </a:endParaRPr>
          </a:p>
        </p:txBody>
      </p:sp>
      <p:sp>
        <p:nvSpPr>
          <p:cNvPr id="2" name="TextBox 1">
            <a:extLst>
              <a:ext uri="{FF2B5EF4-FFF2-40B4-BE49-F238E27FC236}">
                <a16:creationId xmlns:a16="http://schemas.microsoft.com/office/drawing/2014/main" id="{8E232845-7E77-0E7D-8ECE-5D83CD9E64F9}"/>
              </a:ext>
            </a:extLst>
          </p:cNvPr>
          <p:cNvSpPr txBox="1"/>
          <p:nvPr/>
        </p:nvSpPr>
        <p:spPr>
          <a:xfrm>
            <a:off x="91438" y="5575038"/>
            <a:ext cx="9628003" cy="246221"/>
          </a:xfrm>
          <a:prstGeom prst="rect">
            <a:avLst/>
          </a:prstGeom>
          <a:noFill/>
        </p:spPr>
        <p:txBody>
          <a:bodyPr wrap="square" rtlCol="0">
            <a:spAutoFit/>
          </a:bodyPr>
          <a:lstStyle/>
          <a:p>
            <a:endParaRPr lang="en-US" sz="1000" b="1" dirty="0"/>
          </a:p>
        </p:txBody>
      </p:sp>
      <p:sp>
        <p:nvSpPr>
          <p:cNvPr id="6" name="TextBox 5">
            <a:extLst>
              <a:ext uri="{FF2B5EF4-FFF2-40B4-BE49-F238E27FC236}">
                <a16:creationId xmlns:a16="http://schemas.microsoft.com/office/drawing/2014/main" id="{E38947C5-E005-9AB0-E0B3-0C117180FB73}"/>
              </a:ext>
            </a:extLst>
          </p:cNvPr>
          <p:cNvSpPr txBox="1"/>
          <p:nvPr/>
        </p:nvSpPr>
        <p:spPr>
          <a:xfrm>
            <a:off x="5727939" y="64656"/>
            <a:ext cx="6500261" cy="2462213"/>
          </a:xfrm>
          <a:prstGeom prst="rect">
            <a:avLst/>
          </a:prstGeom>
          <a:noFill/>
        </p:spPr>
        <p:txBody>
          <a:bodyPr wrap="square" lIns="91440" tIns="45720" rIns="91440" bIns="45720" rtlCol="0" anchor="t">
            <a:spAutoFit/>
          </a:bodyPr>
          <a:lstStyle/>
          <a:p>
            <a:r>
              <a:rPr lang="en-US" sz="1400" b="1" dirty="0">
                <a:latin typeface="Aharoni"/>
                <a:cs typeface="Aharoni"/>
              </a:rPr>
              <a:t>In the case of sudden die-off of the Douglas-fir, the elder trees discerns the season it is going to expire and uses all its reserve energy in green biomass “carbohydrate storage” to direct energy to cone on its crown to save its DNA Legacy the last season of its life. What it does not know, is there could be crown fires, once rare that will destroy this noble effort to save it DNA Legacy. Once infestation of the Flatheaded Fir Borer infests its weakened host, the sudden death can present in a few weeks as witnessed by FUS in Southern Oregon. </a:t>
            </a:r>
          </a:p>
          <a:p>
            <a:endParaRPr lang="en-US" sz="1400" dirty="0">
              <a:latin typeface="Aharoni" panose="02010803020104030203" pitchFamily="2" charset="-79"/>
              <a:cs typeface="Aharoni" panose="02010803020104030203" pitchFamily="2" charset="-79"/>
            </a:endParaRPr>
          </a:p>
          <a:p>
            <a:endParaRPr lang="en-US" sz="1400" dirty="0">
              <a:latin typeface="Aharoni"/>
              <a:cs typeface="Aharoni"/>
            </a:endParaRPr>
          </a:p>
          <a:p>
            <a:endParaRPr lang="en-US" sz="1400" dirty="0"/>
          </a:p>
        </p:txBody>
      </p:sp>
      <p:sp>
        <p:nvSpPr>
          <p:cNvPr id="12" name="TextBox 11">
            <a:extLst>
              <a:ext uri="{FF2B5EF4-FFF2-40B4-BE49-F238E27FC236}">
                <a16:creationId xmlns:a16="http://schemas.microsoft.com/office/drawing/2014/main" id="{99584C61-5936-71FD-03AA-902C5BFEF23D}"/>
              </a:ext>
            </a:extLst>
          </p:cNvPr>
          <p:cNvSpPr txBox="1"/>
          <p:nvPr/>
        </p:nvSpPr>
        <p:spPr>
          <a:xfrm>
            <a:off x="88393" y="5599657"/>
            <a:ext cx="9784080" cy="646331"/>
          </a:xfrm>
          <a:prstGeom prst="rect">
            <a:avLst/>
          </a:prstGeom>
          <a:noFill/>
        </p:spPr>
        <p:txBody>
          <a:bodyPr wrap="square" lIns="91440" tIns="45720" rIns="91440" bIns="45720" rtlCol="0" anchor="t">
            <a:spAutoFit/>
          </a:bodyPr>
          <a:lstStyle/>
          <a:p>
            <a:r>
              <a:rPr lang="en-US" sz="1200" b="1" dirty="0"/>
              <a:t>The prolonged stress of drought ( view Maga Drought 2020 HFHC) and  demands for moisture  from over crowding facilitated the flatheaded fir borer and disease to ring the death knoll showcasing the Sudden Death of Douglas-firs in the RR-SNF. Nevertheless, the forest was in decline for decades from lack of Active Forest Management to thin, preserve, and restore respiration to the forest landscapes allowing it to become vulnerable to the borer. </a:t>
            </a:r>
          </a:p>
        </p:txBody>
      </p:sp>
    </p:spTree>
    <p:extLst>
      <p:ext uri="{BB962C8B-B14F-4D97-AF65-F5344CB8AC3E}">
        <p14:creationId xmlns:p14="http://schemas.microsoft.com/office/powerpoint/2010/main" val="2572524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rge cloud of smoke in the sky&#10;&#10;Description automatically generated">
            <a:extLst>
              <a:ext uri="{FF2B5EF4-FFF2-40B4-BE49-F238E27FC236}">
                <a16:creationId xmlns:a16="http://schemas.microsoft.com/office/drawing/2014/main" id="{EB92DBCB-B66A-24ED-8295-7E44B2DF6810}"/>
              </a:ext>
            </a:extLst>
          </p:cNvPr>
          <p:cNvPicPr>
            <a:picLocks noChangeAspect="1"/>
          </p:cNvPicPr>
          <p:nvPr/>
        </p:nvPicPr>
        <p:blipFill>
          <a:blip r:embed="rId3">
            <a:extLst>
              <a:ext uri="{28A0092B-C50C-407E-A947-70E740481C1C}">
                <a14:useLocalDpi xmlns:a14="http://schemas.microsoft.com/office/drawing/2010/main" val="0"/>
              </a:ext>
            </a:extLst>
          </a:blip>
          <a:srcRect t="30792" r="2" b="5567"/>
          <a:stretch>
            <a:fillRect/>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9" name="Freeform: Shape 28">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E872E0-35DC-8286-8F0F-9C8899646A48}"/>
              </a:ext>
            </a:extLst>
          </p:cNvPr>
          <p:cNvSpPr>
            <a:spLocks noGrp="1"/>
          </p:cNvSpPr>
          <p:nvPr>
            <p:ph type="ctrTitle"/>
          </p:nvPr>
        </p:nvSpPr>
        <p:spPr>
          <a:xfrm>
            <a:off x="477981" y="941397"/>
            <a:ext cx="4023360" cy="3200674"/>
          </a:xfrm>
        </p:spPr>
        <p:txBody>
          <a:bodyPr vert="horz" lIns="91440" tIns="45720" rIns="91440" bIns="45720" rtlCol="0" anchor="b">
            <a:normAutofit/>
          </a:bodyPr>
          <a:lstStyle/>
          <a:p>
            <a:pPr algn="l"/>
            <a:r>
              <a:rPr lang="en-US" sz="4100" b="1" i="1"/>
              <a:t>Eagle Point, Oregon Salt Creek Wildfire July 2024</a:t>
            </a:r>
            <a:br>
              <a:rPr lang="en-US" sz="4100" b="1" i="1"/>
            </a:br>
            <a:r>
              <a:rPr lang="en-US" sz="4100" b="1" i="1"/>
              <a:t>Photo: Angie Andrews backyard</a:t>
            </a:r>
          </a:p>
        </p:txBody>
      </p:sp>
      <p:sp>
        <p:nvSpPr>
          <p:cNvPr id="4" name="Rectangle 1">
            <a:extLst>
              <a:ext uri="{FF2B5EF4-FFF2-40B4-BE49-F238E27FC236}">
                <a16:creationId xmlns:a16="http://schemas.microsoft.com/office/drawing/2014/main" id="{0CC66BE0-000E-90DE-9EA8-C83E8F9871DE}"/>
              </a:ext>
            </a:extLst>
          </p:cNvPr>
          <p:cNvSpPr>
            <a:spLocks noGrp="1" noChangeArrowheads="1"/>
          </p:cNvSpPr>
          <p:nvPr>
            <p:ph type="subTitle" idx="1"/>
          </p:nvPr>
        </p:nvSpPr>
        <p:spPr bwMode="auto">
          <a:xfrm>
            <a:off x="477981" y="4872922"/>
            <a:ext cx="3933306" cy="120814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R="0" lvl="0" algn="l" fontAlgn="base">
              <a:spcBef>
                <a:spcPct val="0"/>
              </a:spcBef>
              <a:spcAft>
                <a:spcPts val="600"/>
              </a:spcAft>
              <a:buSzTx/>
              <a:tabLst/>
            </a:pPr>
            <a:br>
              <a:rPr kumimoji="0" lang="en-US" altLang="en-US" sz="2000" b="0" i="0" u="none" strike="noStrike" cap="none" normalizeH="0" baseline="0">
                <a:ln>
                  <a:noFill/>
                </a:ln>
                <a:effectLst/>
              </a:rPr>
            </a:br>
            <a:endParaRPr kumimoji="0" lang="en-US" altLang="en-US" sz="2000" b="0" i="0" u="none" strike="noStrike" cap="none" normalizeH="0" baseline="0">
              <a:ln>
                <a:noFill/>
              </a:ln>
              <a:effectLst/>
            </a:endParaRP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D671011-C46D-D00E-79C6-2EBB5E9463CE}"/>
              </a:ext>
            </a:extLst>
          </p:cNvPr>
          <p:cNvSpPr txBox="1"/>
          <p:nvPr/>
        </p:nvSpPr>
        <p:spPr>
          <a:xfrm>
            <a:off x="477981" y="4528678"/>
            <a:ext cx="4178168" cy="1938992"/>
          </a:xfrm>
          <a:prstGeom prst="rect">
            <a:avLst/>
          </a:prstGeom>
          <a:noFill/>
        </p:spPr>
        <p:txBody>
          <a:bodyPr wrap="square" lIns="91440" tIns="45720" rIns="91440" bIns="45720" rtlCol="0" anchor="t">
            <a:spAutoFit/>
          </a:bodyPr>
          <a:lstStyle/>
          <a:p>
            <a:r>
              <a:rPr lang="en-US" sz="2000" b="1" i="1" dirty="0"/>
              <a:t>Wildfires do not need to just happen. Only you can prevent crown fires once rare- FUS.</a:t>
            </a:r>
            <a:endParaRPr lang="en-US" sz="2000" b="1" i="1" dirty="0">
              <a:ea typeface="Calibri"/>
              <a:cs typeface="Calibri"/>
            </a:endParaRPr>
          </a:p>
          <a:p>
            <a:endParaRPr lang="en-US" sz="2000" b="1" i="1" dirty="0">
              <a:ea typeface="Calibri"/>
              <a:cs typeface="Calibri"/>
            </a:endParaRPr>
          </a:p>
          <a:p>
            <a:r>
              <a:rPr lang="en-US" sz="2000" b="1" i="1" dirty="0"/>
              <a:t>First, Put out the FIRE! </a:t>
            </a:r>
            <a:endParaRPr lang="en-US" sz="2000" b="1" i="1" dirty="0">
              <a:ea typeface="Calibri"/>
              <a:cs typeface="Calibri"/>
            </a:endParaRPr>
          </a:p>
          <a:p>
            <a:r>
              <a:rPr lang="en-US" sz="2000" b="1" i="1" dirty="0"/>
              <a:t>Jim Peterson-Evergreen</a:t>
            </a:r>
            <a:endParaRPr lang="en-US" sz="2000" b="1" i="1" dirty="0">
              <a:ea typeface="Calibri"/>
              <a:cs typeface="Calibri"/>
            </a:endParaRPr>
          </a:p>
        </p:txBody>
      </p:sp>
    </p:spTree>
    <p:extLst>
      <p:ext uri="{BB962C8B-B14F-4D97-AF65-F5344CB8AC3E}">
        <p14:creationId xmlns:p14="http://schemas.microsoft.com/office/powerpoint/2010/main" val="2959132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8C32C-D67D-71E2-D00B-F8F7E2834E98}"/>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700" kern="1200" dirty="0">
                <a:solidFill>
                  <a:srgbClr val="FFFFFF"/>
                </a:solidFill>
                <a:latin typeface="+mj-lt"/>
                <a:ea typeface="+mj-ea"/>
                <a:cs typeface="+mj-cs"/>
              </a:rPr>
              <a:t>Filtered sunlight is critical for a healthy forest floor and maximum </a:t>
            </a:r>
            <a:r>
              <a:rPr lang="en-US" sz="3700" kern="1200">
                <a:solidFill>
                  <a:srgbClr val="FFFFFF"/>
                </a:solidFill>
                <a:latin typeface="+mj-lt"/>
                <a:ea typeface="+mj-ea"/>
                <a:cs typeface="+mj-cs"/>
              </a:rPr>
              <a:t>respiration--the </a:t>
            </a:r>
            <a:r>
              <a:rPr lang="en-US" sz="3700" kern="1200" dirty="0">
                <a:solidFill>
                  <a:srgbClr val="FFFFFF"/>
                </a:solidFill>
                <a:latin typeface="+mj-lt"/>
                <a:ea typeface="+mj-ea"/>
                <a:cs typeface="+mj-cs"/>
              </a:rPr>
              <a:t>forest breathing apparatus in the terrestrial story.</a:t>
            </a:r>
          </a:p>
        </p:txBody>
      </p:sp>
      <p:pic>
        <p:nvPicPr>
          <p:cNvPr id="4" name="Content Placeholder 8" descr="A forest with many trees&#10;&#10;Description automatically generated">
            <a:extLst>
              <a:ext uri="{FF2B5EF4-FFF2-40B4-BE49-F238E27FC236}">
                <a16:creationId xmlns:a16="http://schemas.microsoft.com/office/drawing/2014/main" id="{5D2E8661-1960-65AD-2FB9-FFB3D02306E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9245"/>
          <a:stretch/>
        </p:blipFill>
        <p:spPr>
          <a:xfrm rot="5400000">
            <a:off x="5199647" y="-134351"/>
            <a:ext cx="6858000" cy="7126705"/>
          </a:xfrm>
          <a:prstGeom prst="rect">
            <a:avLst/>
          </a:prstGeom>
        </p:spPr>
      </p:pic>
    </p:spTree>
    <p:extLst>
      <p:ext uri="{BB962C8B-B14F-4D97-AF65-F5344CB8AC3E}">
        <p14:creationId xmlns:p14="http://schemas.microsoft.com/office/powerpoint/2010/main" val="4291319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mushroom growing on the ground&#10;&#10;AI-generated content may be incorrect.">
            <a:extLst>
              <a:ext uri="{FF2B5EF4-FFF2-40B4-BE49-F238E27FC236}">
                <a16:creationId xmlns:a16="http://schemas.microsoft.com/office/drawing/2014/main" id="{F7F98D05-C183-330F-AED7-2DDCD0E5C8AF}"/>
              </a:ext>
            </a:extLst>
          </p:cNvPr>
          <p:cNvPicPr>
            <a:picLocks noChangeAspect="1"/>
          </p:cNvPicPr>
          <p:nvPr/>
        </p:nvPicPr>
        <p:blipFill>
          <a:blip r:embed="rId2">
            <a:extLst>
              <a:ext uri="{28A0092B-C50C-407E-A947-70E740481C1C}">
                <a14:useLocalDpi xmlns:a14="http://schemas.microsoft.com/office/drawing/2010/main" val="0"/>
              </a:ext>
            </a:extLst>
          </a:blip>
          <a:srcRect l="2038" r="12020"/>
          <a:stretch>
            <a:fillRect/>
          </a:stretch>
        </p:blipFill>
        <p:spPr>
          <a:xfrm>
            <a:off x="86816" y="-23817"/>
            <a:ext cx="7858547" cy="6857988"/>
          </a:xfrm>
          <a:prstGeom prst="rect">
            <a:avLst/>
          </a:prstGeom>
        </p:spPr>
      </p:pic>
      <p:pic>
        <p:nvPicPr>
          <p:cNvPr id="5" name="Content Placeholder 4" descr="A forest with trees and dirt&#10;&#10;Description automatically generated">
            <a:extLst>
              <a:ext uri="{FF2B5EF4-FFF2-40B4-BE49-F238E27FC236}">
                <a16:creationId xmlns:a16="http://schemas.microsoft.com/office/drawing/2014/main" id="{FB0AD887-FBAA-06AA-566E-BA51A5BAB5F1}"/>
              </a:ext>
            </a:extLst>
          </p:cNvPr>
          <p:cNvPicPr>
            <a:picLocks noChangeAspect="1"/>
          </p:cNvPicPr>
          <p:nvPr/>
        </p:nvPicPr>
        <p:blipFill>
          <a:blip r:embed="rId3">
            <a:extLst>
              <a:ext uri="{28A0092B-C50C-407E-A947-70E740481C1C}">
                <a14:useLocalDpi xmlns:a14="http://schemas.microsoft.com/office/drawing/2010/main" val="0"/>
              </a:ext>
            </a:extLst>
          </a:blip>
          <a:srcRect t="15749"/>
          <a:stretch>
            <a:fillRect/>
          </a:stretch>
        </p:blipFill>
        <p:spPr>
          <a:xfrm rot="5400000">
            <a:off x="6613997" y="1244553"/>
            <a:ext cx="6857998" cy="4333449"/>
          </a:xfrm>
          <a:prstGeom prst="rect">
            <a:avLst/>
          </a:prstGeom>
        </p:spPr>
      </p:pic>
      <p:sp>
        <p:nvSpPr>
          <p:cNvPr id="52" name="Rectangle 51">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499146" y="-828761"/>
            <a:ext cx="3177919" cy="1220779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68358" y="1858645"/>
            <a:ext cx="6857998" cy="3152863"/>
          </a:xfrm>
          <a:prstGeom prst="rect">
            <a:avLst/>
          </a:prstGeom>
          <a:gradFill flip="none" rotWithShape="1">
            <a:gsLst>
              <a:gs pos="0">
                <a:schemeClr val="accent5"/>
              </a:gs>
              <a:gs pos="47000">
                <a:schemeClr val="accent2">
                  <a:alpha val="0"/>
                </a:schemeClr>
              </a:gs>
            </a:gsLst>
            <a:lin ang="66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6" name="Rectangle 55">
            <a:extLst>
              <a:ext uri="{FF2B5EF4-FFF2-40B4-BE49-F238E27FC236}">
                <a16:creationId xmlns:a16="http://schemas.microsoft.com/office/drawing/2014/main" id="{336537A4-07E4-0E22-D14E-018FE569F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2980971" y="-2987065"/>
            <a:ext cx="1632206" cy="7594149"/>
          </a:xfrm>
          <a:prstGeom prst="rect">
            <a:avLst/>
          </a:prstGeom>
          <a:gradFill flip="none" rotWithShape="1">
            <a:gsLst>
              <a:gs pos="0">
                <a:schemeClr val="accent2">
                  <a:alpha val="85000"/>
                </a:schemeClr>
              </a:gs>
              <a:gs pos="42000">
                <a:schemeClr val="accent5">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2DF39DD-D69A-31B8-53C1-94595DDDB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045785" y="1311995"/>
            <a:ext cx="3152865" cy="5552081"/>
          </a:xfrm>
          <a:prstGeom prst="rect">
            <a:avLst/>
          </a:prstGeom>
          <a:gradFill flip="none" rotWithShape="1">
            <a:gsLst>
              <a:gs pos="0">
                <a:schemeClr val="accent2">
                  <a:alpha val="83000"/>
                </a:schemeClr>
              </a:gs>
              <a:gs pos="42000">
                <a:schemeClr val="accent5">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09913" y="-314653"/>
            <a:ext cx="2146948" cy="12198354"/>
          </a:xfrm>
          <a:prstGeom prst="rect">
            <a:avLst/>
          </a:prstGeom>
          <a:gradFill>
            <a:gsLst>
              <a:gs pos="0">
                <a:schemeClr val="accent5">
                  <a:lumMod val="75000"/>
                </a:schemeClr>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A2C39EF0-80A8-8CC5-F7B1-05721C0BA35F}"/>
              </a:ext>
            </a:extLst>
          </p:cNvPr>
          <p:cNvSpPr>
            <a:spLocks noGrp="1"/>
          </p:cNvSpPr>
          <p:nvPr>
            <p:ph type="title"/>
          </p:nvPr>
        </p:nvSpPr>
        <p:spPr>
          <a:xfrm>
            <a:off x="96253" y="4824663"/>
            <a:ext cx="7858547" cy="1840832"/>
          </a:xfrm>
        </p:spPr>
        <p:txBody>
          <a:bodyPr vert="horz" lIns="91440" tIns="45720" rIns="91440" bIns="45720" rtlCol="0" anchor="b">
            <a:normAutofit/>
          </a:bodyPr>
          <a:lstStyle/>
          <a:p>
            <a:r>
              <a:rPr lang="en-US" sz="2000" b="1" i="1" kern="1200" dirty="0">
                <a:solidFill>
                  <a:srgbClr val="FFFFFF"/>
                </a:solidFill>
                <a:latin typeface="+mj-lt"/>
                <a:ea typeface="+mj-ea"/>
                <a:cs typeface="+mj-cs"/>
              </a:rPr>
              <a:t>Filtered sunlight and an open canopy allows respiration </a:t>
            </a:r>
            <a:r>
              <a:rPr lang="en-US" sz="2000" b="1" i="1" dirty="0">
                <a:solidFill>
                  <a:srgbClr val="FFFFFF"/>
                </a:solidFill>
              </a:rPr>
              <a:t>and </a:t>
            </a:r>
            <a:r>
              <a:rPr lang="en-US" sz="2000" b="1" i="1" kern="1200" dirty="0">
                <a:solidFill>
                  <a:srgbClr val="FFFFFF"/>
                </a:solidFill>
                <a:latin typeface="+mj-lt"/>
                <a:ea typeface="+mj-ea"/>
                <a:cs typeface="+mj-cs"/>
              </a:rPr>
              <a:t>air flow while reducing </a:t>
            </a:r>
            <a:r>
              <a:rPr lang="en-US" sz="2000" b="1" i="1" dirty="0">
                <a:solidFill>
                  <a:srgbClr val="FFFFFF"/>
                </a:solidFill>
              </a:rPr>
              <a:t>the probability</a:t>
            </a:r>
            <a:r>
              <a:rPr lang="en-US" sz="2000" b="1" i="1" kern="1200" dirty="0">
                <a:solidFill>
                  <a:srgbClr val="FFFFFF"/>
                </a:solidFill>
                <a:latin typeface="+mj-lt"/>
                <a:ea typeface="+mj-ea"/>
                <a:cs typeface="+mj-cs"/>
              </a:rPr>
              <a:t> of high intensity wildfires and the retention of annual snow budget.  Trametes versicolor or turkey tail mushroom. </a:t>
            </a:r>
          </a:p>
        </p:txBody>
      </p:sp>
      <p:sp>
        <p:nvSpPr>
          <p:cNvPr id="62" name="Rectangle 61">
            <a:extLst>
              <a:ext uri="{FF2B5EF4-FFF2-40B4-BE49-F238E27FC236}">
                <a16:creationId xmlns:a16="http://schemas.microsoft.com/office/drawing/2014/main" id="{1031A9CD-7DCC-4A2F-A3A5-54F91317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6897056" y="1541165"/>
            <a:ext cx="6857998" cy="3763479"/>
          </a:xfrm>
          <a:prstGeom prst="rect">
            <a:avLst/>
          </a:prstGeom>
          <a:gradFill flip="none" rotWithShape="1">
            <a:gsLst>
              <a:gs pos="0">
                <a:schemeClr val="accent5">
                  <a:alpha val="95000"/>
                </a:schemeClr>
              </a:gs>
              <a:gs pos="38000">
                <a:schemeClr val="accent2">
                  <a:alpha val="0"/>
                </a:schemeClr>
              </a:gs>
            </a:gsLst>
            <a:lin ang="60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2759112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forest with trees and grass&#10;&#10;Description automatically generated">
            <a:extLst>
              <a:ext uri="{FF2B5EF4-FFF2-40B4-BE49-F238E27FC236}">
                <a16:creationId xmlns:a16="http://schemas.microsoft.com/office/drawing/2014/main" id="{D671C5A3-FBAC-453A-DFE2-6854481FD90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5000"/>
          <a:stretch>
            <a:fillRect/>
          </a:stretch>
        </p:blipFill>
        <p:spPr>
          <a:xfrm>
            <a:off x="20" y="10"/>
            <a:ext cx="12191980" cy="6857990"/>
          </a:xfrm>
          <a:prstGeom prst="rect">
            <a:avLst/>
          </a:prstGeom>
          <a:solidFill>
            <a:srgbClr val="000000">
              <a:shade val="95000"/>
            </a:srgbClr>
          </a:solidFill>
        </p:spPr>
      </p:pic>
      <p:sp>
        <p:nvSpPr>
          <p:cNvPr id="53"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A9446E-400A-BA00-1850-2039060F2286}"/>
              </a:ext>
            </a:extLst>
          </p:cNvPr>
          <p:cNvSpPr txBox="1"/>
          <p:nvPr/>
        </p:nvSpPr>
        <p:spPr>
          <a:xfrm>
            <a:off x="1771650" y="5254391"/>
            <a:ext cx="8867012" cy="774934"/>
          </a:xfrm>
          <a:prstGeom prst="ellipse">
            <a:avLst/>
          </a:prstGeom>
          <a:noFill/>
        </p:spPr>
        <p:txBody>
          <a:bodyPr vert="horz" lIns="91440" tIns="45720" rIns="91440" bIns="45720" rtlCol="0" anchor="ctr">
            <a:normAutofit/>
          </a:bodyPr>
          <a:lstStyle/>
          <a:p>
            <a:pPr algn="ctr" defTabSz="914400">
              <a:lnSpc>
                <a:spcPct val="90000"/>
              </a:lnSpc>
              <a:spcBef>
                <a:spcPct val="0"/>
              </a:spcBef>
              <a:spcAft>
                <a:spcPts val="600"/>
              </a:spcAft>
            </a:pPr>
            <a:r>
              <a:rPr lang="en-US" sz="1900" b="1" i="1" dirty="0">
                <a:solidFill>
                  <a:srgbClr val="FFFFFF"/>
                </a:solidFill>
                <a:highlight>
                  <a:srgbClr val="CC6600"/>
                </a:highlight>
                <a:latin typeface="+mj-lt"/>
                <a:ea typeface="+mj-ea"/>
                <a:cs typeface="+mj-cs"/>
              </a:rPr>
              <a:t>Notice, no scaffolding to canopy that facilitates crown fires.   </a:t>
            </a:r>
          </a:p>
        </p:txBody>
      </p:sp>
    </p:spTree>
    <p:extLst>
      <p:ext uri="{BB962C8B-B14F-4D97-AF65-F5344CB8AC3E}">
        <p14:creationId xmlns:p14="http://schemas.microsoft.com/office/powerpoint/2010/main" val="3371111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27D476E-1AA7-C5CA-2CDF-E5AC713CB4DB}"/>
              </a:ext>
            </a:extLst>
          </p:cNvPr>
          <p:cNvSpPr>
            <a:spLocks noGrp="1"/>
          </p:cNvSpPr>
          <p:nvPr>
            <p:ph type="title"/>
          </p:nvPr>
        </p:nvSpPr>
        <p:spPr>
          <a:xfrm>
            <a:off x="765544" y="1"/>
            <a:ext cx="4286516" cy="6103619"/>
          </a:xfrm>
        </p:spPr>
        <p:txBody>
          <a:bodyPr vert="horz" lIns="91440" tIns="45720" rIns="91440" bIns="45720" rtlCol="0" anchor="b">
            <a:normAutofit/>
          </a:bodyPr>
          <a:lstStyle/>
          <a:p>
            <a:r>
              <a:rPr lang="en-US" sz="2200" b="1" dirty="0"/>
              <a:t>Science-based thinning prescribed fire, and timber harvesting is essential to restoration of resiliency and reintroduction of filtered sunlight opening the canopy to restore respiration to the forest floor and terrestrial story. Thinning would reverse diminishing soil dehydration and disruption of the hydrological cycle while retaining annual snow budget for forest health.</a:t>
            </a:r>
            <a:br>
              <a:rPr lang="en-US" sz="2200" b="1" dirty="0"/>
            </a:br>
            <a:br>
              <a:rPr lang="en-US" sz="2200" b="1" dirty="0"/>
            </a:br>
            <a:r>
              <a:rPr lang="en-US" sz="2200" b="1" dirty="0"/>
              <a:t>Treatment to reduce crowding and scaffolding to the canopy will also mitigate high intensity destructive wildfire, including crown fires, which were once rare thirteen years ago.   </a:t>
            </a:r>
          </a:p>
        </p:txBody>
      </p:sp>
      <p:sp>
        <p:nvSpPr>
          <p:cNvPr id="4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forest&#10;&#10;Description automatically generated">
            <a:extLst>
              <a:ext uri="{FF2B5EF4-FFF2-40B4-BE49-F238E27FC236}">
                <a16:creationId xmlns:a16="http://schemas.microsoft.com/office/drawing/2014/main" id="{77E1D46C-2B75-A4B2-FE27-F1A37D747548}"/>
              </a:ext>
            </a:extLst>
          </p:cNvPr>
          <p:cNvPicPr>
            <a:picLocks noChangeAspect="1"/>
          </p:cNvPicPr>
          <p:nvPr/>
        </p:nvPicPr>
        <p:blipFill>
          <a:blip r:embed="rId2">
            <a:extLst>
              <a:ext uri="{28A0092B-C50C-407E-A947-70E740481C1C}">
                <a14:useLocalDpi xmlns:a14="http://schemas.microsoft.com/office/drawing/2010/main" val="0"/>
              </a:ext>
            </a:extLst>
          </a:blip>
          <a:srcRect t="37938" r="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4482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forest of tall trees&#10;&#10;AI-generated content may be incorrect.">
            <a:extLst>
              <a:ext uri="{FF2B5EF4-FFF2-40B4-BE49-F238E27FC236}">
                <a16:creationId xmlns:a16="http://schemas.microsoft.com/office/drawing/2014/main" id="{F9C32638-EA3E-0A56-E044-547C8E96C534}"/>
              </a:ext>
            </a:extLst>
          </p:cNvPr>
          <p:cNvPicPr>
            <a:picLocks noChangeAspect="1"/>
          </p:cNvPicPr>
          <p:nvPr/>
        </p:nvPicPr>
        <p:blipFill>
          <a:blip r:embed="rId2">
            <a:extLst>
              <a:ext uri="{28A0092B-C50C-407E-A947-70E740481C1C}">
                <a14:useLocalDpi xmlns:a14="http://schemas.microsoft.com/office/drawing/2010/main" val="0"/>
              </a:ext>
            </a:extLst>
          </a:blip>
          <a:srcRect l="5236" r="9688"/>
          <a:stretch>
            <a:fillRect/>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Picture 3" descr="A group of trees in a forest&#10;&#10;AI-generated content may be incorrect.">
            <a:extLst>
              <a:ext uri="{FF2B5EF4-FFF2-40B4-BE49-F238E27FC236}">
                <a16:creationId xmlns:a16="http://schemas.microsoft.com/office/drawing/2014/main" id="{B06D89B9-D186-EC27-F0C2-42F01BA2CB61}"/>
              </a:ext>
            </a:extLst>
          </p:cNvPr>
          <p:cNvPicPr>
            <a:picLocks noChangeAspect="1"/>
          </p:cNvPicPr>
          <p:nvPr/>
        </p:nvPicPr>
        <p:blipFill>
          <a:blip r:embed="rId3">
            <a:extLst>
              <a:ext uri="{28A0092B-C50C-407E-A947-70E740481C1C}">
                <a14:useLocalDpi xmlns:a14="http://schemas.microsoft.com/office/drawing/2010/main" val="0"/>
              </a:ext>
            </a:extLst>
          </a:blip>
          <a:srcRect l="2254" r="1658"/>
          <a:stretch>
            <a:fillRect/>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35" name="Freeform: Shape 34">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Freeform: Shape 36">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9DAEEE-75AF-3554-62DA-C142427020F1}"/>
              </a:ext>
            </a:extLst>
          </p:cNvPr>
          <p:cNvSpPr>
            <a:spLocks noGrp="1"/>
          </p:cNvSpPr>
          <p:nvPr>
            <p:ph type="title"/>
          </p:nvPr>
        </p:nvSpPr>
        <p:spPr>
          <a:xfrm>
            <a:off x="171450" y="1511589"/>
            <a:ext cx="4126230" cy="2831808"/>
          </a:xfrm>
        </p:spPr>
        <p:txBody>
          <a:bodyPr vert="horz" lIns="91440" tIns="45720" rIns="91440" bIns="45720" rtlCol="0" anchor="b">
            <a:normAutofit/>
          </a:bodyPr>
          <a:lstStyle/>
          <a:p>
            <a:r>
              <a:rPr lang="en-US" sz="3100" b="1" i="1" kern="1200" dirty="0">
                <a:solidFill>
                  <a:schemeClr val="tx1"/>
                </a:solidFill>
                <a:latin typeface="+mj-lt"/>
                <a:ea typeface="+mj-ea"/>
                <a:cs typeface="+mj-cs"/>
              </a:rPr>
              <a:t>A thinned forest reflecting an open canopy with filtered sunlight to the forest floor for restoration of respiration and resiliency.  </a:t>
            </a:r>
          </a:p>
        </p:txBody>
      </p:sp>
      <p:sp>
        <p:nvSpPr>
          <p:cNvPr id="39" name="Rectangle 38">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1" name="Rectangle 4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3F58B43-7999-C6FD-F6FE-4DE0660873F5}"/>
              </a:ext>
            </a:extLst>
          </p:cNvPr>
          <p:cNvSpPr txBox="1"/>
          <p:nvPr/>
        </p:nvSpPr>
        <p:spPr>
          <a:xfrm>
            <a:off x="331470" y="5101286"/>
            <a:ext cx="3703321" cy="1015663"/>
          </a:xfrm>
          <a:prstGeom prst="rect">
            <a:avLst/>
          </a:prstGeom>
          <a:noFill/>
        </p:spPr>
        <p:txBody>
          <a:bodyPr wrap="square" rtlCol="0">
            <a:spAutoFit/>
          </a:bodyPr>
          <a:lstStyle/>
          <a:p>
            <a:r>
              <a:rPr lang="en-US" sz="2000" b="1" i="1" dirty="0">
                <a:latin typeface="Abadi" panose="020B0604020104020204" pitchFamily="34" charset="0"/>
              </a:rPr>
              <a:t>A treated forest is a beautiful sight. The forest thanks you for letting it breathe again. FUS</a:t>
            </a:r>
          </a:p>
        </p:txBody>
      </p:sp>
    </p:spTree>
    <p:extLst>
      <p:ext uri="{BB962C8B-B14F-4D97-AF65-F5344CB8AC3E}">
        <p14:creationId xmlns:p14="http://schemas.microsoft.com/office/powerpoint/2010/main" val="41500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quatting down in the woods&#10;&#10;AI-generated content may be incorrect.">
            <a:extLst>
              <a:ext uri="{FF2B5EF4-FFF2-40B4-BE49-F238E27FC236}">
                <a16:creationId xmlns:a16="http://schemas.microsoft.com/office/drawing/2014/main" id="{3A4C35C7-DF4C-7B1D-7BCC-0C56EF83085A}"/>
              </a:ext>
            </a:extLst>
          </p:cNvPr>
          <p:cNvPicPr>
            <a:picLocks noChangeAspect="1"/>
          </p:cNvPicPr>
          <p:nvPr/>
        </p:nvPicPr>
        <p:blipFill>
          <a:blip r:embed="rId2">
            <a:extLst>
              <a:ext uri="{28A0092B-C50C-407E-A947-70E740481C1C}">
                <a14:useLocalDpi xmlns:a14="http://schemas.microsoft.com/office/drawing/2010/main" val="0"/>
              </a:ext>
            </a:extLst>
          </a:blip>
          <a:srcRect l="6743" r="15408" b="-2"/>
          <a:stretch>
            <a:fillRect/>
          </a:stretch>
        </p:blipFill>
        <p:spPr>
          <a:xfrm>
            <a:off x="196731" y="166533"/>
            <a:ext cx="3809612" cy="6524936"/>
          </a:xfrm>
          <a:prstGeom prst="rect">
            <a:avLst/>
          </a:prstGeom>
        </p:spPr>
      </p:pic>
      <p:pic>
        <p:nvPicPr>
          <p:cNvPr id="3" name="Picture 2" descr="A forest with many trees&#10;&#10;AI-generated content may be incorrect.">
            <a:extLst>
              <a:ext uri="{FF2B5EF4-FFF2-40B4-BE49-F238E27FC236}">
                <a16:creationId xmlns:a16="http://schemas.microsoft.com/office/drawing/2014/main" id="{2098BD02-6638-ED72-6CA8-9D7D98B9D66F}"/>
              </a:ext>
            </a:extLst>
          </p:cNvPr>
          <p:cNvPicPr>
            <a:picLocks noChangeAspect="1"/>
          </p:cNvPicPr>
          <p:nvPr/>
        </p:nvPicPr>
        <p:blipFill>
          <a:blip r:embed="rId3">
            <a:extLst>
              <a:ext uri="{28A0092B-C50C-407E-A947-70E740481C1C}">
                <a14:useLocalDpi xmlns:a14="http://schemas.microsoft.com/office/drawing/2010/main" val="0"/>
              </a:ext>
            </a:extLst>
          </a:blip>
          <a:srcRect t="19937" r="-2" b="2459"/>
          <a:stretch>
            <a:fillRect/>
          </a:stretch>
        </p:blipFill>
        <p:spPr>
          <a:xfrm rot="5400000">
            <a:off x="2832838" y="1530192"/>
            <a:ext cx="6524936" cy="3797618"/>
          </a:xfrm>
          <a:prstGeom prst="rect">
            <a:avLst/>
          </a:prstGeom>
        </p:spPr>
      </p:pic>
      <p:pic>
        <p:nvPicPr>
          <p:cNvPr id="21" name="Picture 20" descr="A tree with many trees&#10;&#10;AI-generated content may be incorrect.">
            <a:extLst>
              <a:ext uri="{FF2B5EF4-FFF2-40B4-BE49-F238E27FC236}">
                <a16:creationId xmlns:a16="http://schemas.microsoft.com/office/drawing/2014/main" id="{8F794BD8-6F32-8ECD-E64F-BDA3BEB8904F}"/>
              </a:ext>
            </a:extLst>
          </p:cNvPr>
          <p:cNvPicPr>
            <a:picLocks noChangeAspect="1"/>
          </p:cNvPicPr>
          <p:nvPr/>
        </p:nvPicPr>
        <p:blipFill>
          <a:blip r:embed="rId4">
            <a:extLst>
              <a:ext uri="{28A0092B-C50C-407E-A947-70E740481C1C}">
                <a14:useLocalDpi xmlns:a14="http://schemas.microsoft.com/office/drawing/2010/main" val="0"/>
              </a:ext>
            </a:extLst>
          </a:blip>
          <a:srcRect l="1172" r="8120" b="5"/>
          <a:stretch>
            <a:fillRect/>
          </a:stretch>
        </p:blipFill>
        <p:spPr>
          <a:xfrm rot="10800000">
            <a:off x="8183346" y="166533"/>
            <a:ext cx="3822808" cy="3160653"/>
          </a:xfrm>
          <a:prstGeom prst="rect">
            <a:avLst/>
          </a:prstGeom>
        </p:spPr>
      </p:pic>
      <p:pic>
        <p:nvPicPr>
          <p:cNvPr id="7" name="Picture 6" descr="A knife on the ground&#10;&#10;AI-generated content may be incorrect.">
            <a:extLst>
              <a:ext uri="{FF2B5EF4-FFF2-40B4-BE49-F238E27FC236}">
                <a16:creationId xmlns:a16="http://schemas.microsoft.com/office/drawing/2014/main" id="{10A32C72-303C-3326-4ECA-5455E00047BB}"/>
              </a:ext>
            </a:extLst>
          </p:cNvPr>
          <p:cNvPicPr>
            <a:picLocks noChangeAspect="1"/>
          </p:cNvPicPr>
          <p:nvPr/>
        </p:nvPicPr>
        <p:blipFill>
          <a:blip r:embed="rId5">
            <a:extLst>
              <a:ext uri="{28A0092B-C50C-407E-A947-70E740481C1C}">
                <a14:useLocalDpi xmlns:a14="http://schemas.microsoft.com/office/drawing/2010/main" val="0"/>
              </a:ext>
            </a:extLst>
          </a:blip>
          <a:srcRect t="16210" r="2" b="21310"/>
          <a:stretch>
            <a:fillRect/>
          </a:stretch>
        </p:blipFill>
        <p:spPr>
          <a:xfrm>
            <a:off x="8183346" y="3506741"/>
            <a:ext cx="3822808" cy="3184727"/>
          </a:xfrm>
          <a:prstGeom prst="rect">
            <a:avLst/>
          </a:prstGeom>
        </p:spPr>
      </p:pic>
      <p:sp>
        <p:nvSpPr>
          <p:cNvPr id="22" name="TextBox 21">
            <a:extLst>
              <a:ext uri="{FF2B5EF4-FFF2-40B4-BE49-F238E27FC236}">
                <a16:creationId xmlns:a16="http://schemas.microsoft.com/office/drawing/2014/main" id="{17A3E994-67EA-0E02-C53D-AC04C440990D}"/>
              </a:ext>
            </a:extLst>
          </p:cNvPr>
          <p:cNvSpPr txBox="1"/>
          <p:nvPr/>
        </p:nvSpPr>
        <p:spPr>
          <a:xfrm>
            <a:off x="2754630" y="6080760"/>
            <a:ext cx="6892290" cy="461665"/>
          </a:xfrm>
          <a:prstGeom prst="rect">
            <a:avLst/>
          </a:prstGeom>
          <a:noFill/>
        </p:spPr>
        <p:txBody>
          <a:bodyPr wrap="square" rtlCol="0">
            <a:spAutoFit/>
          </a:bodyPr>
          <a:lstStyle/>
          <a:p>
            <a:r>
              <a:rPr lang="en-US" dirty="0">
                <a:highlight>
                  <a:srgbClr val="00FF00"/>
                </a:highlight>
              </a:rPr>
              <a:t> </a:t>
            </a:r>
            <a:r>
              <a:rPr lang="en-US" sz="2400" i="1" dirty="0">
                <a:highlight>
                  <a:srgbClr val="00FF00"/>
                </a:highlight>
              </a:rPr>
              <a:t>Filtered sunlight to the forest floor is a resilient forest   </a:t>
            </a:r>
          </a:p>
        </p:txBody>
      </p:sp>
    </p:spTree>
    <p:extLst>
      <p:ext uri="{BB962C8B-B14F-4D97-AF65-F5344CB8AC3E}">
        <p14:creationId xmlns:p14="http://schemas.microsoft.com/office/powerpoint/2010/main" val="724795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2FB975-49B7-5A1E-AD44-C71C5E434DE2}"/>
              </a:ext>
            </a:extLst>
          </p:cNvPr>
          <p:cNvSpPr>
            <a:spLocks noGrp="1"/>
          </p:cNvSpPr>
          <p:nvPr>
            <p:ph type="title"/>
          </p:nvPr>
        </p:nvSpPr>
        <p:spPr>
          <a:xfrm>
            <a:off x="630936" y="457200"/>
            <a:ext cx="4343400" cy="1929384"/>
          </a:xfrm>
        </p:spPr>
        <p:txBody>
          <a:bodyPr anchor="ctr">
            <a:normAutofit fontScale="90000"/>
          </a:bodyPr>
          <a:lstStyle/>
          <a:p>
            <a:br>
              <a:rPr kumimoji="0" lang="en-US" altLang="en-US" sz="1900" i="0" u="none" strike="noStrike" cap="none" normalizeH="0" baseline="0" dirty="0">
                <a:ln>
                  <a:noFill/>
                </a:ln>
                <a:effectLst/>
              </a:rPr>
            </a:br>
            <a:br>
              <a:rPr kumimoji="0" lang="en-US" altLang="en-US" sz="1900" i="0" u="none" strike="noStrike" cap="none" normalizeH="0" baseline="0" dirty="0">
                <a:ln>
                  <a:noFill/>
                </a:ln>
                <a:effectLst/>
              </a:rPr>
            </a:br>
            <a:br>
              <a:rPr kumimoji="0" lang="en-US" altLang="en-US" sz="1900" i="0" u="none" strike="noStrike" cap="none" normalizeH="0" baseline="0" dirty="0">
                <a:ln>
                  <a:noFill/>
                </a:ln>
                <a:effectLst/>
              </a:rPr>
            </a:br>
            <a:r>
              <a:rPr kumimoji="0" lang="en-US" altLang="en-US" sz="2700" i="0" u="none" strike="noStrike" cap="none" normalizeH="0" baseline="0" dirty="0">
                <a:ln>
                  <a:noFill/>
                </a:ln>
                <a:effectLst/>
              </a:rPr>
              <a:t>        </a:t>
            </a:r>
            <a:r>
              <a:rPr lang="en-US" altLang="en-US" sz="2700" b="1" dirty="0">
                <a:latin typeface="Aharoni" panose="02010803020104030203" pitchFamily="2" charset="-79"/>
                <a:cs typeface="Aharoni" panose="02010803020104030203" pitchFamily="2" charset="-79"/>
              </a:rPr>
              <a:t>A FUS memory —</a:t>
            </a:r>
            <a:br>
              <a:rPr lang="en-US" altLang="en-US" sz="2700" b="1" dirty="0">
                <a:latin typeface="Aharoni" panose="02010803020104030203" pitchFamily="2" charset="-79"/>
                <a:cs typeface="Aharoni" panose="02010803020104030203" pitchFamily="2" charset="-79"/>
              </a:rPr>
            </a:br>
            <a:br>
              <a:rPr kumimoji="0" lang="en-US" altLang="en-US" sz="1900" i="0" u="none" strike="noStrike" cap="none" normalizeH="0" baseline="0" dirty="0">
                <a:ln>
                  <a:noFill/>
                </a:ln>
                <a:effectLst/>
              </a:rPr>
            </a:br>
            <a:br>
              <a:rPr kumimoji="0" lang="en-US" altLang="en-US" sz="1900" b="1" i="0" u="none" strike="noStrike" cap="none" normalizeH="0" baseline="0" dirty="0">
                <a:ln>
                  <a:noFill/>
                </a:ln>
                <a:effectLst/>
                <a:latin typeface="Aharoni" panose="02010803020104030203" pitchFamily="2" charset="-79"/>
                <a:cs typeface="Aharoni" panose="02010803020104030203" pitchFamily="2" charset="-79"/>
              </a:rPr>
            </a:br>
            <a:br>
              <a:rPr kumimoji="0" lang="en-US" altLang="en-US" sz="1900" i="0" u="none" strike="noStrike" cap="none" normalizeH="0" baseline="0" dirty="0">
                <a:ln>
                  <a:noFill/>
                </a:ln>
                <a:effectLst/>
              </a:rPr>
            </a:br>
            <a:endParaRPr lang="en-US" sz="1900" dirty="0"/>
          </a:p>
        </p:txBody>
      </p:sp>
      <p:sp>
        <p:nvSpPr>
          <p:cNvPr id="112"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7EB35FD3-E9A6-5C9F-B203-B3644C855F7B}"/>
              </a:ext>
            </a:extLst>
          </p:cNvPr>
          <p:cNvSpPr>
            <a:spLocks noGrp="1"/>
          </p:cNvSpPr>
          <p:nvPr>
            <p:ph idx="1"/>
          </p:nvPr>
        </p:nvSpPr>
        <p:spPr>
          <a:xfrm>
            <a:off x="5436066" y="457200"/>
            <a:ext cx="6112805" cy="1929384"/>
          </a:xfrm>
        </p:spPr>
        <p:txBody>
          <a:bodyPr anchor="ctr">
            <a:normAutofit/>
          </a:bodyPr>
          <a:lstStyle/>
          <a:p>
            <a:pPr marL="0" indent="0">
              <a:buNone/>
            </a:pPr>
            <a:br>
              <a:rPr lang="en-US" altLang="en-US" sz="1400" b="1" dirty="0">
                <a:latin typeface="Aharoni" panose="02010803020104030203" pitchFamily="2" charset="-79"/>
                <a:cs typeface="Aharoni" panose="02010803020104030203" pitchFamily="2" charset="-79"/>
              </a:rPr>
            </a:br>
            <a:r>
              <a:rPr lang="en-US" altLang="en-US" sz="1400" b="1" dirty="0">
                <a:latin typeface="Aharoni"/>
                <a:cs typeface="Aharoni"/>
              </a:rPr>
              <a:t>Seven summers past, while on a forest field trip in the Fremont-Winema NF with a tribal leader from the Confederated Klamath Tribe, memories were shared by him of hunting elk with his father and how they could drive his dad’s jeep through the forest off- road, as through the dry forest, similar to these photos. Today, in one generation, the untreated forest became a tangled mess, unimaginable in his father's lifetime. Below is a treated resilient forest. </a:t>
            </a:r>
            <a:br>
              <a:rPr lang="en-US" altLang="en-US" sz="1400" b="1" dirty="0">
                <a:latin typeface="Aharoni" panose="02010803020104030203" pitchFamily="2" charset="-79"/>
                <a:cs typeface="Aharoni" panose="02010803020104030203" pitchFamily="2" charset="-79"/>
              </a:rPr>
            </a:br>
            <a:endParaRPr lang="en-US" sz="1400" dirty="0"/>
          </a:p>
        </p:txBody>
      </p:sp>
      <p:pic>
        <p:nvPicPr>
          <p:cNvPr id="5" name="Content Placeholder 4" descr="A forest with trees and grass with Bear Brook State Park in the background&#10;&#10;Description automatically generated">
            <a:extLst>
              <a:ext uri="{FF2B5EF4-FFF2-40B4-BE49-F238E27FC236}">
                <a16:creationId xmlns:a16="http://schemas.microsoft.com/office/drawing/2014/main" id="{78870AAD-51A8-CD87-2112-A6E27017C0CF}"/>
              </a:ext>
            </a:extLst>
          </p:cNvPr>
          <p:cNvPicPr>
            <a:picLocks noChangeAspect="1"/>
          </p:cNvPicPr>
          <p:nvPr/>
        </p:nvPicPr>
        <p:blipFill>
          <a:blip r:embed="rId2">
            <a:extLst>
              <a:ext uri="{28A0092B-C50C-407E-A947-70E740481C1C}">
                <a14:useLocalDpi xmlns:a14="http://schemas.microsoft.com/office/drawing/2010/main" val="0"/>
              </a:ext>
            </a:extLst>
          </a:blip>
          <a:srcRect t="4185" b="4185"/>
          <a:stretch>
            <a:fillRect/>
          </a:stretch>
        </p:blipFill>
        <p:spPr>
          <a:xfrm>
            <a:off x="523741" y="2569464"/>
            <a:ext cx="5353317" cy="3678936"/>
          </a:xfrm>
          <a:prstGeom prst="rect">
            <a:avLst/>
          </a:prstGeom>
        </p:spPr>
      </p:pic>
      <p:pic>
        <p:nvPicPr>
          <p:cNvPr id="7" name="Picture 6" descr="A forest with trees and fallen leaves with Bear Brook State Park in the background&#10;&#10;Description automatically generated">
            <a:extLst>
              <a:ext uri="{FF2B5EF4-FFF2-40B4-BE49-F238E27FC236}">
                <a16:creationId xmlns:a16="http://schemas.microsoft.com/office/drawing/2014/main" id="{DFEF57F2-6A1A-3206-64F3-AA6748E284CF}"/>
              </a:ext>
            </a:extLst>
          </p:cNvPr>
          <p:cNvPicPr>
            <a:picLocks noChangeAspect="1"/>
          </p:cNvPicPr>
          <p:nvPr/>
        </p:nvPicPr>
        <p:blipFill>
          <a:blip r:embed="rId3">
            <a:extLst>
              <a:ext uri="{28A0092B-C50C-407E-A947-70E740481C1C}">
                <a14:useLocalDpi xmlns:a14="http://schemas.microsoft.com/office/drawing/2010/main" val="0"/>
              </a:ext>
            </a:extLst>
          </a:blip>
          <a:srcRect t="9268" r="-3" b="-3"/>
          <a:stretch>
            <a:fillRect/>
          </a:stretch>
        </p:blipFill>
        <p:spPr>
          <a:xfrm>
            <a:off x="6285407" y="2569464"/>
            <a:ext cx="5406290" cy="3678936"/>
          </a:xfrm>
          <a:prstGeom prst="rect">
            <a:avLst/>
          </a:prstGeom>
        </p:spPr>
      </p:pic>
    </p:spTree>
    <p:extLst>
      <p:ext uri="{BB962C8B-B14F-4D97-AF65-F5344CB8AC3E}">
        <p14:creationId xmlns:p14="http://schemas.microsoft.com/office/powerpoint/2010/main" val="2280893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 name="Rectangle 285">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8" name="Rectangle 287">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A hand with a bracelet and a wrist watch pointing at something&#10;&#10;Description automatically generated with medium confidence">
            <a:extLst>
              <a:ext uri="{FF2B5EF4-FFF2-40B4-BE49-F238E27FC236}">
                <a16:creationId xmlns:a16="http://schemas.microsoft.com/office/drawing/2014/main" id="{98E265FF-3CC8-840B-82B4-253A3EE46E17}"/>
              </a:ext>
            </a:extLst>
          </p:cNvPr>
          <p:cNvPicPr>
            <a:picLocks noChangeAspect="1"/>
          </p:cNvPicPr>
          <p:nvPr/>
        </p:nvPicPr>
        <p:blipFill>
          <a:blip r:embed="rId3">
            <a:extLst>
              <a:ext uri="{28A0092B-C50C-407E-A947-70E740481C1C}">
                <a14:useLocalDpi xmlns:a14="http://schemas.microsoft.com/office/drawing/2010/main" val="0"/>
              </a:ext>
            </a:extLst>
          </a:blip>
          <a:srcRect l="8587" r="30054" b="-2"/>
          <a:stretch>
            <a:fillRect/>
          </a:stretch>
        </p:blipFill>
        <p:spPr>
          <a:xfrm rot="5400000">
            <a:off x="444233" y="-444227"/>
            <a:ext cx="3995928" cy="4884383"/>
          </a:xfrm>
          <a:prstGeom prst="rect">
            <a:avLst/>
          </a:prstGeom>
        </p:spPr>
      </p:pic>
      <p:pic>
        <p:nvPicPr>
          <p:cNvPr id="20" name="Picture 19" descr="A white mushroom with red drops on it&#10;&#10;Description automatically generated">
            <a:extLst>
              <a:ext uri="{FF2B5EF4-FFF2-40B4-BE49-F238E27FC236}">
                <a16:creationId xmlns:a16="http://schemas.microsoft.com/office/drawing/2014/main" id="{CC4844C1-07B7-3904-4E83-844080D35723}"/>
              </a:ext>
            </a:extLst>
          </p:cNvPr>
          <p:cNvPicPr>
            <a:picLocks noChangeAspect="1"/>
          </p:cNvPicPr>
          <p:nvPr/>
        </p:nvPicPr>
        <p:blipFill>
          <a:blip r:embed="rId4">
            <a:extLst>
              <a:ext uri="{28A0092B-C50C-407E-A947-70E740481C1C}">
                <a14:useLocalDpi xmlns:a14="http://schemas.microsoft.com/office/drawing/2010/main" val="0"/>
              </a:ext>
            </a:extLst>
          </a:blip>
          <a:srcRect t="2919" r="1" b="22222"/>
          <a:stretch>
            <a:fillRect/>
          </a:stretch>
        </p:blipFill>
        <p:spPr>
          <a:xfrm>
            <a:off x="5074877" y="10"/>
            <a:ext cx="7117118" cy="3995918"/>
          </a:xfrm>
          <a:prstGeom prst="rect">
            <a:avLst/>
          </a:prstGeom>
        </p:spPr>
      </p:pic>
      <p:sp>
        <p:nvSpPr>
          <p:cNvPr id="285" name="Rectangle 284">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7" name="Rectangle 286">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 name="Content Placeholder 261">
            <a:extLst>
              <a:ext uri="{FF2B5EF4-FFF2-40B4-BE49-F238E27FC236}">
                <a16:creationId xmlns:a16="http://schemas.microsoft.com/office/drawing/2014/main" id="{D3DF445A-96F7-749B-EEC9-10A1D2CD8520}"/>
              </a:ext>
            </a:extLst>
          </p:cNvPr>
          <p:cNvSpPr>
            <a:spLocks noGrp="1"/>
          </p:cNvSpPr>
          <p:nvPr>
            <p:ph idx="1"/>
          </p:nvPr>
        </p:nvSpPr>
        <p:spPr>
          <a:xfrm>
            <a:off x="4965917" y="4511552"/>
            <a:ext cx="6480047" cy="1554480"/>
          </a:xfrm>
        </p:spPr>
        <p:txBody>
          <a:bodyPr anchor="ctr">
            <a:noAutofit/>
          </a:bodyPr>
          <a:lstStyle/>
          <a:p>
            <a:pPr marL="0" indent="0">
              <a:buNone/>
            </a:pPr>
            <a:r>
              <a:rPr lang="en-US" sz="1600" b="1" dirty="0"/>
              <a:t>Devils Tooth Fungus: </a:t>
            </a:r>
            <a:r>
              <a:rPr lang="en-US" sz="1600" b="1" dirty="0" err="1"/>
              <a:t>Hydnellun</a:t>
            </a:r>
            <a:r>
              <a:rPr lang="en-US" sz="1600" b="1" dirty="0"/>
              <a:t> </a:t>
            </a:r>
            <a:r>
              <a:rPr lang="en-US" sz="1600" b="1" dirty="0" err="1"/>
              <a:t>peckii</a:t>
            </a:r>
            <a:r>
              <a:rPr lang="en-US" sz="1600" b="1" dirty="0"/>
              <a:t> thrives under conifers. This mushroom has a symbiotic relationship with the conifer trees and in the autumn transpiration (moving of water) occurs when the soil profiles are saturated. Root pressure forces water through fungi glands extruding red that resembles blood. This occurs when the forest floor is thoroughly saturated with moisture indicating forest health. Its absence to FUS, in some fall seasons, indicates probable dehydration in soil profiles for proper fall dormancy of the forest landscape.  Photo taken fall 2023.</a:t>
            </a:r>
            <a:endParaRPr lang="en-US" dirty="0"/>
          </a:p>
        </p:txBody>
      </p:sp>
      <p:sp>
        <p:nvSpPr>
          <p:cNvPr id="2" name="TextBox 1">
            <a:extLst>
              <a:ext uri="{FF2B5EF4-FFF2-40B4-BE49-F238E27FC236}">
                <a16:creationId xmlns:a16="http://schemas.microsoft.com/office/drawing/2014/main" id="{D4A22CED-C1E9-8FD0-4CC8-ED21A8C689FA}"/>
              </a:ext>
            </a:extLst>
          </p:cNvPr>
          <p:cNvSpPr txBox="1"/>
          <p:nvPr/>
        </p:nvSpPr>
        <p:spPr>
          <a:xfrm>
            <a:off x="618424" y="4322910"/>
            <a:ext cx="4393213" cy="1815882"/>
          </a:xfrm>
          <a:prstGeom prst="rect">
            <a:avLst/>
          </a:prstGeom>
          <a:noFill/>
        </p:spPr>
        <p:txBody>
          <a:bodyPr wrap="square" lIns="91440" tIns="45720" rIns="91440" bIns="45720" rtlCol="0" anchor="t">
            <a:spAutoFit/>
          </a:bodyPr>
          <a:lstStyle/>
          <a:p>
            <a:r>
              <a:rPr lang="en-US" sz="2800" b="1" dirty="0">
                <a:latin typeface="Aharoni"/>
                <a:cs typeface="Aharoni"/>
              </a:rPr>
              <a:t>It’s fall in the RR-SNF. Is this a wounded deer dripping blood or a Devils Tooth mushroom? </a:t>
            </a:r>
          </a:p>
        </p:txBody>
      </p:sp>
    </p:spTree>
    <p:extLst>
      <p:ext uri="{BB962C8B-B14F-4D97-AF65-F5344CB8AC3E}">
        <p14:creationId xmlns:p14="http://schemas.microsoft.com/office/powerpoint/2010/main" val="131585310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3581</TotalTime>
  <Words>1477</Words>
  <Application>Microsoft Office PowerPoint</Application>
  <PresentationFormat>Widescreen</PresentationFormat>
  <Paragraphs>72</Paragraphs>
  <Slides>17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Abadi</vt:lpstr>
      <vt:lpstr>Aharoni</vt:lpstr>
      <vt:lpstr>Aptos</vt:lpstr>
      <vt:lpstr>Arial</vt:lpstr>
      <vt:lpstr>Avenir Next LT Pro</vt:lpstr>
      <vt:lpstr>Calibri</vt:lpstr>
      <vt:lpstr>Calibri Light</vt:lpstr>
      <vt:lpstr>Georgia Pro Black</vt:lpstr>
      <vt:lpstr>Office 2013 - 2022 Theme</vt:lpstr>
      <vt:lpstr>Forest Under Stress | Respiration &amp; Filtered Sunlight- Rachel Lee Hall</vt:lpstr>
      <vt:lpstr>Filtered sunlight is critical for a healthy forest floor and maximum respiration--the forest breathing apparatus in the terrestrial story.</vt:lpstr>
      <vt:lpstr>Filtered sunlight and an open canopy allows respiration and air flow while reducing the probability of high intensity wildfires and the retention of annual snow budget.  Trametes versicolor or turkey tail mushroom. </vt:lpstr>
      <vt:lpstr>PowerPoint Presentation</vt:lpstr>
      <vt:lpstr>Science-based thinning prescribed fire, and timber harvesting is essential to restoration of resiliency and reintroduction of filtered sunlight opening the canopy to restore respiration to the forest floor and terrestrial story. Thinning would reverse diminishing soil dehydration and disruption of the hydrological cycle while retaining annual snow budget for forest health.  Treatment to reduce crowding and scaffolding to the canopy will also mitigate high intensity destructive wildfire, including crown fires, which were once rare thirteen years ago.   </vt:lpstr>
      <vt:lpstr>A thinned forest reflecting an open canopy with filtered sunlight to the forest floor for restoration of respiration and resiliency.  </vt:lpstr>
      <vt:lpstr>PowerPoint Presentation</vt:lpstr>
      <vt:lpstr>           A FUS memory —    </vt:lpstr>
      <vt:lpstr>PowerPoint Presentation</vt:lpstr>
      <vt:lpstr>Mycorrhizal colonies symbiotic relationship with the host tree broker an exchange of minerals and nutrients through moisture, especially critical during stress and drought.</vt:lpstr>
      <vt:lpstr>PowerPoint Presentation</vt:lpstr>
      <vt:lpstr>PowerPoint Presentation</vt:lpstr>
      <vt:lpstr>Lack of Active Forest Management over the last thirty years not only continued to disturbed the natural wildfire cycle but broke the hydrological cycle. It is cumulative in nature.  Moisture is the conduit of exchange for life sustaining carbohydrates, nutrients and minerals; however, when competitive vegetative mass exceeds annual moisture's ability to sustain the terrestrial story in the forest, the forest became prone to insect infestation, disease and wildfire as it loses resiliency in diminishing returns, therefore it is cumulative in nature. Too many trees. </vt:lpstr>
      <vt:lpstr>PowerPoint Presentation</vt:lpstr>
      <vt:lpstr>PowerPoint Presentation</vt:lpstr>
      <vt:lpstr>   Sudden Death of Douglas-fir in Southern Oregon 2024</vt:lpstr>
      <vt:lpstr>Eagle Point, Oregon Salt Creek Wildfire July 2024 Photo: Angie Andrews backyard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Hall</dc:creator>
  <cp:lastModifiedBy>Rachel Hall</cp:lastModifiedBy>
  <cp:revision>176</cp:revision>
  <dcterms:created xsi:type="dcterms:W3CDTF">2024-11-11T00:25:10Z</dcterms:created>
  <dcterms:modified xsi:type="dcterms:W3CDTF">2025-11-04T20:07:54Z</dcterms:modified>
</cp:coreProperties>
</file>